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8" r:id="rId2"/>
    <p:sldId id="256" r:id="rId3"/>
    <p:sldId id="257" r:id="rId4"/>
    <p:sldId id="259" r:id="rId5"/>
    <p:sldId id="260" r:id="rId6"/>
    <p:sldId id="261" r:id="rId7"/>
    <p:sldId id="263" r:id="rId8"/>
    <p:sldId id="262" r:id="rId9"/>
    <p:sldId id="264" r:id="rId10"/>
    <p:sldId id="265" r:id="rId11"/>
    <p:sldId id="267" r:id="rId12"/>
    <p:sldId id="266" r:id="rId13"/>
    <p:sldId id="268" r:id="rId14"/>
    <p:sldId id="270" r:id="rId15"/>
    <p:sldId id="271" r:id="rId16"/>
    <p:sldId id="272" r:id="rId17"/>
    <p:sldId id="274" r:id="rId18"/>
    <p:sldId id="275" r:id="rId19"/>
    <p:sldId id="276" r:id="rId20"/>
    <p:sldId id="277" r:id="rId21"/>
    <p:sldId id="278" r:id="rId22"/>
    <p:sldId id="273"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890" autoAdjust="0"/>
    <p:restoredTop sz="94660"/>
  </p:normalViewPr>
  <p:slideViewPr>
    <p:cSldViewPr>
      <p:cViewPr>
        <p:scale>
          <a:sx n="75" d="100"/>
          <a:sy n="75" d="100"/>
        </p:scale>
        <p:origin x="-1522" y="-25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5.jpeg"/></Relationships>
</file>

<file path=ppt/diagrams/_rels/data2.xml.rels><?xml version="1.0" encoding="UTF-8" standalone="yes"?>
<Relationships xmlns="http://schemas.openxmlformats.org/package/2006/relationships"><Relationship Id="rId1"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4F941-A4CA-49D8-B4EC-D1F2D1612088}"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19499E44-0283-4310-A96E-B6E2BD7C77D8}">
      <dgm:prSet phldrT="[Text]" custT="1"/>
      <dgm:spPr>
        <a:solidFill>
          <a:schemeClr val="bg1"/>
        </a:solidFill>
      </dgm:spPr>
      <dgm:t>
        <a:bodyPr/>
        <a:lstStyle/>
        <a:p>
          <a:r>
            <a:rPr lang="en-US" sz="2400" dirty="0" smtClean="0">
              <a:solidFill>
                <a:schemeClr val="tx1"/>
              </a:solidFill>
              <a:latin typeface="Arial Black" pitchFamily="34" charset="0"/>
            </a:rPr>
            <a:t>  Thank You..</a:t>
          </a:r>
          <a:endParaRPr lang="en-US" sz="2400" dirty="0">
            <a:latin typeface="Arial Black" pitchFamily="34" charset="0"/>
          </a:endParaRPr>
        </a:p>
      </dgm:t>
    </dgm:pt>
    <dgm:pt modelId="{26F9257E-CFD0-4DAA-AEFD-298C0D63AA90}" type="parTrans" cxnId="{EB2F0DD1-56B1-4F42-9C20-74415F64B553}">
      <dgm:prSet/>
      <dgm:spPr/>
      <dgm:t>
        <a:bodyPr/>
        <a:lstStyle/>
        <a:p>
          <a:endParaRPr lang="en-US"/>
        </a:p>
      </dgm:t>
    </dgm:pt>
    <dgm:pt modelId="{0ED0B707-FE71-412B-B875-5978E70A8859}" type="sibTrans" cxnId="{EB2F0DD1-56B1-4F42-9C20-74415F64B553}">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16984B0C-65F3-4439-BA3C-9D4595E459FD}" type="pres">
      <dgm:prSet presAssocID="{3714F941-A4CA-49D8-B4EC-D1F2D1612088}" presName="Name0" presStyleCnt="0">
        <dgm:presLayoutVars>
          <dgm:chMax val="7"/>
          <dgm:chPref val="7"/>
          <dgm:dir/>
        </dgm:presLayoutVars>
      </dgm:prSet>
      <dgm:spPr/>
    </dgm:pt>
    <dgm:pt modelId="{276F2EFB-0434-45C4-BF49-A8EA23BC5AFB}" type="pres">
      <dgm:prSet presAssocID="{19499E44-0283-4310-A96E-B6E2BD7C77D8}" presName="parTx1" presStyleLbl="node1" presStyleIdx="0" presStyleCnt="1" custScaleX="95187" custLinFactNeighborX="-3016" custLinFactNeighborY="-15138"/>
      <dgm:spPr/>
      <dgm:t>
        <a:bodyPr/>
        <a:lstStyle/>
        <a:p>
          <a:endParaRPr lang="en-US"/>
        </a:p>
      </dgm:t>
    </dgm:pt>
    <dgm:pt modelId="{1C8A64AF-6F97-40B6-B302-9401E99CEE59}" type="pres">
      <dgm:prSet presAssocID="{0ED0B707-FE71-412B-B875-5978E70A8859}" presName="picture1" presStyleCnt="0"/>
      <dgm:spPr/>
    </dgm:pt>
    <dgm:pt modelId="{617CA83E-B65B-4A8A-9817-4F28CEA9EF77}" type="pres">
      <dgm:prSet presAssocID="{0ED0B707-FE71-412B-B875-5978E70A8859}" presName="imageRepeatNode" presStyleLbl="fgImgPlace1" presStyleIdx="0" presStyleCnt="1" custScaleX="124258" custScaleY="119671"/>
      <dgm:spPr/>
      <dgm:t>
        <a:bodyPr/>
        <a:lstStyle/>
        <a:p>
          <a:endParaRPr lang="en-US"/>
        </a:p>
      </dgm:t>
    </dgm:pt>
  </dgm:ptLst>
  <dgm:cxnLst>
    <dgm:cxn modelId="{8FA7E333-DBA8-40C5-BFE0-EAD44FE54472}" type="presOf" srcId="{19499E44-0283-4310-A96E-B6E2BD7C77D8}" destId="{276F2EFB-0434-45C4-BF49-A8EA23BC5AFB}" srcOrd="0" destOrd="0" presId="urn:microsoft.com/office/officeart/2008/layout/AscendingPictureAccentProcess"/>
    <dgm:cxn modelId="{EB2F0DD1-56B1-4F42-9C20-74415F64B553}" srcId="{3714F941-A4CA-49D8-B4EC-D1F2D1612088}" destId="{19499E44-0283-4310-A96E-B6E2BD7C77D8}" srcOrd="0" destOrd="0" parTransId="{26F9257E-CFD0-4DAA-AEFD-298C0D63AA90}" sibTransId="{0ED0B707-FE71-412B-B875-5978E70A8859}"/>
    <dgm:cxn modelId="{428D7B6C-D268-4FEC-A833-7CB7B29934D3}" type="presOf" srcId="{0ED0B707-FE71-412B-B875-5978E70A8859}" destId="{617CA83E-B65B-4A8A-9817-4F28CEA9EF77}" srcOrd="0" destOrd="0" presId="urn:microsoft.com/office/officeart/2008/layout/AscendingPictureAccentProcess"/>
    <dgm:cxn modelId="{A9AAFBCF-4C68-4239-AF4A-ED774C875B10}" type="presOf" srcId="{3714F941-A4CA-49D8-B4EC-D1F2D1612088}" destId="{16984B0C-65F3-4439-BA3C-9D4595E459FD}" srcOrd="0" destOrd="0" presId="urn:microsoft.com/office/officeart/2008/layout/AscendingPictureAccentProcess"/>
    <dgm:cxn modelId="{93379DF6-E365-4A4D-8AFA-BA5805D09CD4}" type="presParOf" srcId="{16984B0C-65F3-4439-BA3C-9D4595E459FD}" destId="{276F2EFB-0434-45C4-BF49-A8EA23BC5AFB}" srcOrd="0" destOrd="0" presId="urn:microsoft.com/office/officeart/2008/layout/AscendingPictureAccentProcess"/>
    <dgm:cxn modelId="{369D6503-A53E-435C-BC41-43273924F881}" type="presParOf" srcId="{16984B0C-65F3-4439-BA3C-9D4595E459FD}" destId="{1C8A64AF-6F97-40B6-B302-9401E99CEE59}" srcOrd="1" destOrd="0" presId="urn:microsoft.com/office/officeart/2008/layout/AscendingPictureAccentProcess"/>
    <dgm:cxn modelId="{1816C686-1A92-4D13-8DA5-3C3456D44964}" type="presParOf" srcId="{1C8A64AF-6F97-40B6-B302-9401E99CEE59}" destId="{617CA83E-B65B-4A8A-9817-4F28CEA9EF77}"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4F941-A4CA-49D8-B4EC-D1F2D1612088}"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19499E44-0283-4310-A96E-B6E2BD7C77D8}">
      <dgm:prSet phldrT="[Text]" custT="1"/>
      <dgm:spPr>
        <a:solidFill>
          <a:schemeClr val="bg1"/>
        </a:solidFill>
      </dgm:spPr>
      <dgm:t>
        <a:bodyPr/>
        <a:lstStyle/>
        <a:p>
          <a:r>
            <a:rPr lang="en-US" sz="2400" dirty="0" smtClean="0">
              <a:solidFill>
                <a:schemeClr val="tx1"/>
              </a:solidFill>
              <a:latin typeface="Arial Black" pitchFamily="34" charset="0"/>
            </a:rPr>
            <a:t> Any Query??</a:t>
          </a:r>
          <a:endParaRPr lang="en-US" sz="2400" dirty="0">
            <a:solidFill>
              <a:schemeClr val="tx1"/>
            </a:solidFill>
            <a:latin typeface="Arial Black" pitchFamily="34" charset="0"/>
          </a:endParaRPr>
        </a:p>
      </dgm:t>
    </dgm:pt>
    <dgm:pt modelId="{26F9257E-CFD0-4DAA-AEFD-298C0D63AA90}" type="parTrans" cxnId="{EB2F0DD1-56B1-4F42-9C20-74415F64B553}">
      <dgm:prSet/>
      <dgm:spPr/>
      <dgm:t>
        <a:bodyPr/>
        <a:lstStyle/>
        <a:p>
          <a:endParaRPr lang="en-US"/>
        </a:p>
      </dgm:t>
    </dgm:pt>
    <dgm:pt modelId="{0ED0B707-FE71-412B-B875-5978E70A8859}" type="sibTrans" cxnId="{EB2F0DD1-56B1-4F42-9C20-74415F64B553}">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16984B0C-65F3-4439-BA3C-9D4595E459FD}" type="pres">
      <dgm:prSet presAssocID="{3714F941-A4CA-49D8-B4EC-D1F2D1612088}" presName="Name0" presStyleCnt="0">
        <dgm:presLayoutVars>
          <dgm:chMax val="7"/>
          <dgm:chPref val="7"/>
          <dgm:dir/>
        </dgm:presLayoutVars>
      </dgm:prSet>
      <dgm:spPr/>
    </dgm:pt>
    <dgm:pt modelId="{276F2EFB-0434-45C4-BF49-A8EA23BC5AFB}" type="pres">
      <dgm:prSet presAssocID="{19499E44-0283-4310-A96E-B6E2BD7C77D8}" presName="parTx1" presStyleLbl="node1" presStyleIdx="0" presStyleCnt="1" custScaleX="95187" custLinFactNeighborX="-970" custLinFactNeighborY="-22766"/>
      <dgm:spPr/>
      <dgm:t>
        <a:bodyPr/>
        <a:lstStyle/>
        <a:p>
          <a:endParaRPr lang="en-US"/>
        </a:p>
      </dgm:t>
    </dgm:pt>
    <dgm:pt modelId="{1C8A64AF-6F97-40B6-B302-9401E99CEE59}" type="pres">
      <dgm:prSet presAssocID="{0ED0B707-FE71-412B-B875-5978E70A8859}" presName="picture1" presStyleCnt="0"/>
      <dgm:spPr/>
    </dgm:pt>
    <dgm:pt modelId="{617CA83E-B65B-4A8A-9817-4F28CEA9EF77}" type="pres">
      <dgm:prSet presAssocID="{0ED0B707-FE71-412B-B875-5978E70A8859}" presName="imageRepeatNode" presStyleLbl="fgImgPlace1" presStyleIdx="0" presStyleCnt="1" custScaleX="124258" custScaleY="119671" custLinFactNeighborX="30" custLinFactNeighborY="-1786"/>
      <dgm:spPr/>
      <dgm:t>
        <a:bodyPr/>
        <a:lstStyle/>
        <a:p>
          <a:endParaRPr lang="en-US"/>
        </a:p>
      </dgm:t>
    </dgm:pt>
  </dgm:ptLst>
  <dgm:cxnLst>
    <dgm:cxn modelId="{4FD3D12A-A25D-4078-A0A1-F02A2FFD9BF2}" type="presOf" srcId="{3714F941-A4CA-49D8-B4EC-D1F2D1612088}" destId="{16984B0C-65F3-4439-BA3C-9D4595E459FD}" srcOrd="0" destOrd="0" presId="urn:microsoft.com/office/officeart/2008/layout/AscendingPictureAccentProcess"/>
    <dgm:cxn modelId="{EE59D9BB-0EB8-4450-8980-EBB26F21AA0C}" type="presOf" srcId="{19499E44-0283-4310-A96E-B6E2BD7C77D8}" destId="{276F2EFB-0434-45C4-BF49-A8EA23BC5AFB}" srcOrd="0" destOrd="0" presId="urn:microsoft.com/office/officeart/2008/layout/AscendingPictureAccentProcess"/>
    <dgm:cxn modelId="{EB2F0DD1-56B1-4F42-9C20-74415F64B553}" srcId="{3714F941-A4CA-49D8-B4EC-D1F2D1612088}" destId="{19499E44-0283-4310-A96E-B6E2BD7C77D8}" srcOrd="0" destOrd="0" parTransId="{26F9257E-CFD0-4DAA-AEFD-298C0D63AA90}" sibTransId="{0ED0B707-FE71-412B-B875-5978E70A8859}"/>
    <dgm:cxn modelId="{43DEE15C-CA66-4834-A033-461957FD1C15}" type="presOf" srcId="{0ED0B707-FE71-412B-B875-5978E70A8859}" destId="{617CA83E-B65B-4A8A-9817-4F28CEA9EF77}" srcOrd="0" destOrd="0" presId="urn:microsoft.com/office/officeart/2008/layout/AscendingPictureAccentProcess"/>
    <dgm:cxn modelId="{0FAED34B-26F3-4297-A7E9-BEB723C05723}" type="presParOf" srcId="{16984B0C-65F3-4439-BA3C-9D4595E459FD}" destId="{276F2EFB-0434-45C4-BF49-A8EA23BC5AFB}" srcOrd="0" destOrd="0" presId="urn:microsoft.com/office/officeart/2008/layout/AscendingPictureAccentProcess"/>
    <dgm:cxn modelId="{33C4DC17-66EC-426C-9BDF-D6DC769DEFE9}" type="presParOf" srcId="{16984B0C-65F3-4439-BA3C-9D4595E459FD}" destId="{1C8A64AF-6F97-40B6-B302-9401E99CEE59}" srcOrd="1" destOrd="0" presId="urn:microsoft.com/office/officeart/2008/layout/AscendingPictureAccentProcess"/>
    <dgm:cxn modelId="{61098253-7018-49B1-AB3A-A6ACFFDC4BD3}" type="presParOf" srcId="{1C8A64AF-6F97-40B6-B302-9401E99CEE59}" destId="{617CA83E-B65B-4A8A-9817-4F28CEA9EF77}"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F2EFB-0434-45C4-BF49-A8EA23BC5AFB}">
      <dsp:nvSpPr>
        <dsp:cNvPr id="0" name=""/>
        <dsp:cNvSpPr/>
      </dsp:nvSpPr>
      <dsp:spPr>
        <a:xfrm>
          <a:off x="1371602" y="1371602"/>
          <a:ext cx="3545765" cy="999012"/>
        </a:xfrm>
        <a:prstGeom prst="round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469"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Arial Black" pitchFamily="34" charset="0"/>
            </a:rPr>
            <a:t>  Thank You..</a:t>
          </a:r>
          <a:endParaRPr lang="en-US" sz="2400" kern="1200" dirty="0">
            <a:latin typeface="Arial Black" pitchFamily="34" charset="0"/>
          </a:endParaRPr>
        </a:p>
      </dsp:txBody>
      <dsp:txXfrm>
        <a:off x="1420370" y="1420370"/>
        <a:ext cx="3448229" cy="901476"/>
      </dsp:txXfrm>
    </dsp:sp>
    <dsp:sp modelId="{617CA83E-B65B-4A8A-9817-4F28CEA9EF77}">
      <dsp:nvSpPr>
        <dsp:cNvPr id="0" name=""/>
        <dsp:cNvSpPr/>
      </dsp:nvSpPr>
      <dsp:spPr>
        <a:xfrm>
          <a:off x="151884" y="373753"/>
          <a:ext cx="2145969" cy="206706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F2EFB-0434-45C4-BF49-A8EA23BC5AFB}">
      <dsp:nvSpPr>
        <dsp:cNvPr id="0" name=""/>
        <dsp:cNvSpPr/>
      </dsp:nvSpPr>
      <dsp:spPr>
        <a:xfrm>
          <a:off x="1447817" y="1142998"/>
          <a:ext cx="3545764" cy="999012"/>
        </a:xfrm>
        <a:prstGeom prst="round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469"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Arial Black" pitchFamily="34" charset="0"/>
            </a:rPr>
            <a:t> Any Query??</a:t>
          </a:r>
          <a:endParaRPr lang="en-US" sz="2400" kern="1200" dirty="0">
            <a:solidFill>
              <a:schemeClr val="tx1"/>
            </a:solidFill>
            <a:latin typeface="Arial Black" pitchFamily="34" charset="0"/>
          </a:endParaRPr>
        </a:p>
      </dsp:txBody>
      <dsp:txXfrm>
        <a:off x="1496585" y="1191766"/>
        <a:ext cx="3448228" cy="901476"/>
      </dsp:txXfrm>
    </dsp:sp>
    <dsp:sp modelId="{617CA83E-B65B-4A8A-9817-4F28CEA9EF77}">
      <dsp:nvSpPr>
        <dsp:cNvPr id="0" name=""/>
        <dsp:cNvSpPr/>
      </dsp:nvSpPr>
      <dsp:spPr>
        <a:xfrm>
          <a:off x="152403" y="190504"/>
          <a:ext cx="2145968" cy="206706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A967F7-892A-4B05-8401-DC434E24D497}" type="datetimeFigureOut">
              <a:rPr lang="en-US" smtClean="0"/>
              <a:t>30-Nov-20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227548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967F7-892A-4B05-8401-DC434E24D497}" type="datetimeFigureOut">
              <a:rPr lang="en-US" smtClean="0"/>
              <a:t>30-Nov-20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38840700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A967F7-892A-4B05-8401-DC434E24D497}" type="datetimeFigureOut">
              <a:rPr lang="en-US" smtClean="0"/>
              <a:t>30-Nov-20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26388667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A967F7-892A-4B05-8401-DC434E24D497}" type="datetimeFigureOut">
              <a:rPr lang="en-US" smtClean="0"/>
              <a:t>30-Nov-20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383438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A967F7-892A-4B05-8401-DC434E24D497}" type="datetimeFigureOut">
              <a:rPr lang="en-US" smtClean="0"/>
              <a:t>30-Nov-20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2796756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A967F7-892A-4B05-8401-DC434E24D497}" type="datetimeFigureOut">
              <a:rPr lang="en-US" smtClean="0"/>
              <a:t>30-Nov-20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441413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A967F7-892A-4B05-8401-DC434E24D497}" type="datetimeFigureOut">
              <a:rPr lang="en-US" smtClean="0"/>
              <a:t>30-Nov-20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51432F-AC2B-44D6-AEC5-274867318D5A}" type="slidenum">
              <a:rPr lang="en-US" smtClean="0"/>
              <a:t>‹#›</a:t>
            </a:fld>
            <a:endParaRPr lang="en-US"/>
          </a:p>
        </p:txBody>
      </p:sp>
    </p:spTree>
    <p:extLst>
      <p:ext uri="{BB962C8B-B14F-4D97-AF65-F5344CB8AC3E}">
        <p14:creationId xmlns:p14="http://schemas.microsoft.com/office/powerpoint/2010/main" val="67813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84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33000" r="-6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967F7-892A-4B05-8401-DC434E24D497}" type="datetimeFigureOut">
              <a:rPr lang="en-US" smtClean="0"/>
              <a:t>30-Nov-20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1432F-AC2B-44D6-AEC5-274867318D5A}" type="slidenum">
              <a:rPr lang="en-US" smtClean="0"/>
              <a:t>‹#›</a:t>
            </a:fld>
            <a:endParaRPr lang="en-US"/>
          </a:p>
        </p:txBody>
      </p:sp>
    </p:spTree>
    <p:extLst>
      <p:ext uri="{BB962C8B-B14F-4D97-AF65-F5344CB8AC3E}">
        <p14:creationId xmlns:p14="http://schemas.microsoft.com/office/powerpoint/2010/main" val="759409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80" r:id="rId3"/>
    <p:sldLayoutId id="2147483771" r:id="rId4"/>
    <p:sldLayoutId id="2147483772" r:id="rId5"/>
    <p:sldLayoutId id="2147483773" r:id="rId6"/>
    <p:sldLayoutId id="2147483774" r:id="rId7"/>
    <p:sldLayoutId id="2147483775"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descr="Arya Institute of Engineering &amp; Technology - Main Campus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rya Institute of Engineering &amp; Technology - Main Campus - Home |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Arya Institute of Engineering &amp; Technology - Main Campus - Home |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Arya Institute of Engineering &amp; Technology - Main Campus - Home | Faceboo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Arya Institute of Engineering &amp; Technology - Main Campus - Home | Faceboo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Arya Institute of Engineering &amp; Technology - Main Campus - Home | Faceboo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9" y="160337"/>
            <a:ext cx="2971800" cy="2430462"/>
          </a:xfrm>
          <a:prstGeom prst="roundRect">
            <a:avLst>
              <a:gd name="adj" fmla="val 4167"/>
            </a:avLst>
          </a:prstGeom>
          <a:solidFill>
            <a:srgbClr val="FFFFFF"/>
          </a:solidFill>
          <a:ln w="76200" cap="sq">
            <a:solidFill>
              <a:schemeClr val="tx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p:cNvSpPr txBox="1"/>
          <p:nvPr/>
        </p:nvSpPr>
        <p:spPr>
          <a:xfrm>
            <a:off x="6172200" y="4800600"/>
            <a:ext cx="2743200" cy="1938992"/>
          </a:xfrm>
          <a:prstGeom prst="rect">
            <a:avLst/>
          </a:prstGeom>
          <a:noFill/>
        </p:spPr>
        <p:txBody>
          <a:bodyPr wrap="square" rtlCol="0">
            <a:spAutoFit/>
          </a:bodyPr>
          <a:lstStyle/>
          <a:p>
            <a:r>
              <a:rPr lang="en-US" sz="2000" u="sng" dirty="0" smtClean="0">
                <a:solidFill>
                  <a:schemeClr val="bg1"/>
                </a:solidFill>
                <a:latin typeface="Arial Black" pitchFamily="34" charset="0"/>
              </a:rPr>
              <a:t>Team Members:</a:t>
            </a:r>
          </a:p>
          <a:p>
            <a:endParaRPr lang="en-US" sz="2000" u="sng" dirty="0" smtClean="0">
              <a:solidFill>
                <a:schemeClr val="bg1"/>
              </a:solidFill>
              <a:latin typeface="Arial Black" pitchFamily="34" charset="0"/>
            </a:endParaRPr>
          </a:p>
          <a:p>
            <a:r>
              <a:rPr lang="en-US" sz="2000" dirty="0" err="1" smtClean="0">
                <a:solidFill>
                  <a:schemeClr val="bg1"/>
                </a:solidFill>
                <a:latin typeface="Arial Black" pitchFamily="34" charset="0"/>
              </a:rPr>
              <a:t>Kajal</a:t>
            </a:r>
            <a:r>
              <a:rPr lang="en-US" sz="2000" dirty="0" smtClean="0">
                <a:solidFill>
                  <a:schemeClr val="bg1"/>
                </a:solidFill>
                <a:latin typeface="Arial Black" pitchFamily="34" charset="0"/>
              </a:rPr>
              <a:t> Gupta</a:t>
            </a:r>
          </a:p>
          <a:p>
            <a:r>
              <a:rPr lang="en-US" sz="2000" dirty="0" err="1" smtClean="0">
                <a:solidFill>
                  <a:schemeClr val="bg1"/>
                </a:solidFill>
                <a:latin typeface="Arial Black" pitchFamily="34" charset="0"/>
              </a:rPr>
              <a:t>Tushar</a:t>
            </a:r>
            <a:r>
              <a:rPr lang="en-US" sz="2000" dirty="0" smtClean="0">
                <a:solidFill>
                  <a:schemeClr val="bg1"/>
                </a:solidFill>
                <a:latin typeface="Arial Black" pitchFamily="34" charset="0"/>
              </a:rPr>
              <a:t> Kumar</a:t>
            </a:r>
          </a:p>
          <a:p>
            <a:r>
              <a:rPr lang="en-US" sz="2000" dirty="0" err="1" smtClean="0">
                <a:solidFill>
                  <a:schemeClr val="bg1"/>
                </a:solidFill>
                <a:latin typeface="Arial Black" pitchFamily="34" charset="0"/>
              </a:rPr>
              <a:t>Paras</a:t>
            </a:r>
            <a:r>
              <a:rPr lang="en-US" sz="2000" dirty="0" smtClean="0">
                <a:solidFill>
                  <a:schemeClr val="bg1"/>
                </a:solidFill>
                <a:latin typeface="Arial Black" pitchFamily="34" charset="0"/>
              </a:rPr>
              <a:t> Jain</a:t>
            </a:r>
          </a:p>
          <a:p>
            <a:r>
              <a:rPr lang="en-US" sz="2000" dirty="0" err="1" smtClean="0">
                <a:solidFill>
                  <a:schemeClr val="bg1"/>
                </a:solidFill>
                <a:latin typeface="Arial Black" pitchFamily="34" charset="0"/>
              </a:rPr>
              <a:t>Radhika</a:t>
            </a:r>
            <a:r>
              <a:rPr lang="en-US" sz="2000" dirty="0" smtClean="0">
                <a:solidFill>
                  <a:schemeClr val="bg1"/>
                </a:solidFill>
                <a:latin typeface="Arial Black" pitchFamily="34" charset="0"/>
              </a:rPr>
              <a:t> Sharma</a:t>
            </a:r>
            <a:endParaRPr lang="en-US" sz="2000" dirty="0">
              <a:solidFill>
                <a:schemeClr val="bg1"/>
              </a:solidFill>
              <a:latin typeface="Arial Black" pitchFamily="34" charset="0"/>
            </a:endParaRPr>
          </a:p>
        </p:txBody>
      </p:sp>
      <p:sp>
        <p:nvSpPr>
          <p:cNvPr id="10" name="TextBox 9"/>
          <p:cNvSpPr txBox="1"/>
          <p:nvPr/>
        </p:nvSpPr>
        <p:spPr>
          <a:xfrm>
            <a:off x="307975" y="5562600"/>
            <a:ext cx="3121025" cy="1015663"/>
          </a:xfrm>
          <a:prstGeom prst="rect">
            <a:avLst/>
          </a:prstGeom>
          <a:noFill/>
        </p:spPr>
        <p:txBody>
          <a:bodyPr wrap="square" rtlCol="0">
            <a:spAutoFit/>
          </a:bodyPr>
          <a:lstStyle/>
          <a:p>
            <a:r>
              <a:rPr lang="en-US" sz="2000" u="sng" dirty="0" smtClean="0">
                <a:solidFill>
                  <a:schemeClr val="bg1"/>
                </a:solidFill>
                <a:latin typeface="Arial Black" pitchFamily="34" charset="0"/>
              </a:rPr>
              <a:t>Project Guide :</a:t>
            </a:r>
          </a:p>
          <a:p>
            <a:endParaRPr lang="en-US" sz="2000" dirty="0">
              <a:solidFill>
                <a:schemeClr val="bg1"/>
              </a:solidFill>
              <a:latin typeface="Arial Black" pitchFamily="34" charset="0"/>
            </a:endParaRPr>
          </a:p>
          <a:p>
            <a:r>
              <a:rPr lang="en-US" sz="2000" dirty="0" smtClean="0">
                <a:solidFill>
                  <a:schemeClr val="bg1"/>
                </a:solidFill>
                <a:latin typeface="Arial Black" pitchFamily="34" charset="0"/>
              </a:rPr>
              <a:t>Ms. </a:t>
            </a:r>
            <a:r>
              <a:rPr lang="en-US" sz="2000" dirty="0" err="1" smtClean="0">
                <a:solidFill>
                  <a:schemeClr val="bg1"/>
                </a:solidFill>
                <a:latin typeface="Arial Black" pitchFamily="34" charset="0"/>
              </a:rPr>
              <a:t>Dhara</a:t>
            </a:r>
            <a:r>
              <a:rPr lang="en-US" sz="2000" dirty="0" smtClean="0">
                <a:solidFill>
                  <a:schemeClr val="bg1"/>
                </a:solidFill>
                <a:latin typeface="Arial Black" pitchFamily="34" charset="0"/>
              </a:rPr>
              <a:t> </a:t>
            </a:r>
            <a:r>
              <a:rPr lang="en-US" sz="2000" dirty="0" err="1" smtClean="0">
                <a:solidFill>
                  <a:schemeClr val="bg1"/>
                </a:solidFill>
                <a:latin typeface="Arial Black" pitchFamily="34" charset="0"/>
              </a:rPr>
              <a:t>Upadhyay</a:t>
            </a:r>
            <a:endParaRPr lang="en-US" sz="2000" dirty="0" smtClean="0">
              <a:solidFill>
                <a:schemeClr val="bg1"/>
              </a:solidFill>
              <a:latin typeface="Arial Black" pitchFamily="34" charset="0"/>
            </a:endParaRPr>
          </a:p>
        </p:txBody>
      </p:sp>
      <p:sp>
        <p:nvSpPr>
          <p:cNvPr id="11" name="TextBox 10"/>
          <p:cNvSpPr txBox="1"/>
          <p:nvPr/>
        </p:nvSpPr>
        <p:spPr>
          <a:xfrm>
            <a:off x="1981200" y="3040284"/>
            <a:ext cx="5330825" cy="1569660"/>
          </a:xfrm>
          <a:prstGeom prst="rect">
            <a:avLst/>
          </a:prstGeom>
          <a:noFill/>
        </p:spPr>
        <p:txBody>
          <a:bodyPr wrap="square" rtlCol="0">
            <a:spAutoFit/>
          </a:bodyPr>
          <a:lstStyle/>
          <a:p>
            <a:pPr algn="ctr"/>
            <a:r>
              <a:rPr lang="en-US" sz="2400" dirty="0" smtClean="0">
                <a:solidFill>
                  <a:schemeClr val="bg1"/>
                </a:solidFill>
                <a:latin typeface="Arial Black" pitchFamily="34" charset="0"/>
              </a:rPr>
              <a:t>Seminar </a:t>
            </a:r>
          </a:p>
          <a:p>
            <a:pPr algn="ctr"/>
            <a:r>
              <a:rPr lang="en-US" sz="2400" dirty="0" smtClean="0">
                <a:solidFill>
                  <a:schemeClr val="bg1"/>
                </a:solidFill>
                <a:latin typeface="Arial Black" pitchFamily="34" charset="0"/>
              </a:rPr>
              <a:t>On</a:t>
            </a:r>
          </a:p>
          <a:p>
            <a:pPr algn="ctr"/>
            <a:r>
              <a:rPr lang="en-US" sz="2400" dirty="0" smtClean="0">
                <a:solidFill>
                  <a:schemeClr val="bg1"/>
                </a:solidFill>
                <a:latin typeface="Arial Black" pitchFamily="34" charset="0"/>
              </a:rPr>
              <a:t> Student Information Chatbot System</a:t>
            </a:r>
            <a:endParaRPr lang="en-US" sz="2400" dirty="0">
              <a:solidFill>
                <a:schemeClr val="bg1"/>
              </a:solidFill>
              <a:latin typeface="Arial Black" pitchFamily="34" charset="0"/>
            </a:endParaRPr>
          </a:p>
        </p:txBody>
      </p:sp>
    </p:spTree>
    <p:extLst>
      <p:ext uri="{BB962C8B-B14F-4D97-AF65-F5344CB8AC3E}">
        <p14:creationId xmlns:p14="http://schemas.microsoft.com/office/powerpoint/2010/main" val="3117201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
            <a:ext cx="8229600" cy="1143000"/>
          </a:xfrm>
        </p:spPr>
        <p:txBody>
          <a:bodyPr/>
          <a:lstStyle/>
          <a:p>
            <a:r>
              <a:rPr lang="en-US" dirty="0" smtClean="0">
                <a:solidFill>
                  <a:schemeClr val="bg1"/>
                </a:solidFill>
              </a:rPr>
              <a:t>Know These Libraries</a:t>
            </a:r>
            <a:endParaRPr lang="en-US" dirty="0">
              <a:solidFill>
                <a:schemeClr val="bg1"/>
              </a:solidFill>
            </a:endParaRPr>
          </a:p>
        </p:txBody>
      </p:sp>
      <p:sp>
        <p:nvSpPr>
          <p:cNvPr id="3" name="TextBox 2"/>
          <p:cNvSpPr txBox="1"/>
          <p:nvPr/>
        </p:nvSpPr>
        <p:spPr>
          <a:xfrm>
            <a:off x="2590800" y="1143000"/>
            <a:ext cx="4038600" cy="584775"/>
          </a:xfrm>
          <a:prstGeom prst="rect">
            <a:avLst/>
          </a:prstGeom>
          <a:noFill/>
        </p:spPr>
        <p:txBody>
          <a:bodyPr wrap="square" rtlCol="0">
            <a:spAutoFit/>
          </a:bodyPr>
          <a:lstStyle/>
          <a:p>
            <a:pPr marL="514350" indent="-514350">
              <a:buFont typeface="+mj-lt"/>
              <a:buAutoNum type="arabicPeriod"/>
            </a:pPr>
            <a:r>
              <a:rPr lang="en-US" sz="3200" u="sng" dirty="0" smtClean="0">
                <a:solidFill>
                  <a:schemeClr val="bg1"/>
                </a:solidFill>
                <a:latin typeface="Arial Black" pitchFamily="34" charset="0"/>
              </a:rPr>
              <a:t> </a:t>
            </a:r>
            <a:r>
              <a:rPr lang="en-US" sz="3200" u="sng" dirty="0" err="1" smtClean="0">
                <a:solidFill>
                  <a:schemeClr val="bg1"/>
                </a:solidFill>
                <a:latin typeface="Arial Black" pitchFamily="34" charset="0"/>
              </a:rPr>
              <a:t>ChatterBot</a:t>
            </a:r>
            <a:r>
              <a:rPr lang="en-US" sz="3200" u="sng" dirty="0" smtClean="0">
                <a:solidFill>
                  <a:schemeClr val="bg1"/>
                </a:solidFill>
                <a:latin typeface="Arial Black" pitchFamily="34" charset="0"/>
              </a:rPr>
              <a:t> :</a:t>
            </a:r>
            <a:endParaRPr lang="en-US" sz="3200" u="sng" dirty="0">
              <a:solidFill>
                <a:schemeClr val="bg1"/>
              </a:solidFill>
              <a:latin typeface="Arial Black"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133600"/>
            <a:ext cx="6248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179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253425"/>
            <a:ext cx="4267200" cy="707886"/>
          </a:xfrm>
          <a:prstGeom prst="rect">
            <a:avLst/>
          </a:prstGeom>
          <a:noFill/>
        </p:spPr>
        <p:txBody>
          <a:bodyPr wrap="square" rtlCol="0">
            <a:spAutoFit/>
          </a:bodyPr>
          <a:lstStyle/>
          <a:p>
            <a:r>
              <a:rPr lang="en-US" sz="3200" b="1" dirty="0">
                <a:solidFill>
                  <a:schemeClr val="bg1"/>
                </a:solidFill>
                <a:latin typeface="Arial Black" pitchFamily="34" charset="0"/>
              </a:rPr>
              <a:t>2</a:t>
            </a:r>
            <a:r>
              <a:rPr lang="en-US" sz="4000" b="1" dirty="0" smtClean="0">
                <a:solidFill>
                  <a:schemeClr val="bg1"/>
                </a:solidFill>
                <a:latin typeface="Arial Black" pitchFamily="34" charset="0"/>
              </a:rPr>
              <a:t>. </a:t>
            </a:r>
            <a:r>
              <a:rPr lang="en-US" sz="4000" b="1" u="sng" dirty="0" smtClean="0">
                <a:solidFill>
                  <a:schemeClr val="bg1"/>
                </a:solidFill>
                <a:latin typeface="Arial Black" pitchFamily="34" charset="0"/>
              </a:rPr>
              <a:t>pyttsx3</a:t>
            </a:r>
            <a:endParaRPr lang="en-US" sz="4000" b="1" u="sng" dirty="0">
              <a:solidFill>
                <a:schemeClr val="bg1"/>
              </a:solidFill>
              <a:latin typeface="Arial Black" pitchFamily="34" charset="0"/>
            </a:endParaRPr>
          </a:p>
        </p:txBody>
      </p:sp>
      <p:pic>
        <p:nvPicPr>
          <p:cNvPr id="6146" name="Picture 2" descr="Leveraging Machine Learning in Text-to-Speech Tools and Applications. | by  Countants | GoBeyond.AI: E-commerce Magazin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657600"/>
            <a:ext cx="5791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25800" y="1676400"/>
            <a:ext cx="5715000" cy="1323439"/>
          </a:xfrm>
          <a:prstGeom prst="rect">
            <a:avLst/>
          </a:prstGeom>
          <a:noFill/>
        </p:spPr>
        <p:txBody>
          <a:bodyPr wrap="square" rtlCol="0">
            <a:spAutoFit/>
          </a:bodyPr>
          <a:lstStyle/>
          <a:p>
            <a:pPr marL="342900" indent="-342900">
              <a:buFont typeface="Wingdings" pitchFamily="2" charset="2"/>
              <a:buChar char="q"/>
            </a:pPr>
            <a:r>
              <a:rPr lang="en-US" sz="2000" dirty="0">
                <a:solidFill>
                  <a:schemeClr val="bg1"/>
                </a:solidFill>
                <a:latin typeface="Arial Black" pitchFamily="34" charset="0"/>
              </a:rPr>
              <a:t>T</a:t>
            </a:r>
            <a:r>
              <a:rPr lang="en-US" sz="2000" dirty="0" smtClean="0">
                <a:solidFill>
                  <a:schemeClr val="bg1"/>
                </a:solidFill>
                <a:latin typeface="Arial Black" pitchFamily="34" charset="0"/>
              </a:rPr>
              <a:t>ext-to-speech </a:t>
            </a:r>
            <a:r>
              <a:rPr lang="en-US" sz="2000" dirty="0">
                <a:solidFill>
                  <a:schemeClr val="bg1"/>
                </a:solidFill>
                <a:latin typeface="Arial Black" pitchFamily="34" charset="0"/>
              </a:rPr>
              <a:t>conversion library in </a:t>
            </a:r>
            <a:r>
              <a:rPr lang="en-US" sz="2000" b="1" dirty="0" smtClean="0">
                <a:solidFill>
                  <a:schemeClr val="bg1"/>
                </a:solidFill>
                <a:latin typeface="Arial Black" pitchFamily="34" charset="0"/>
              </a:rPr>
              <a:t>Python</a:t>
            </a:r>
          </a:p>
          <a:p>
            <a:endParaRPr lang="en-US" sz="2000" b="1" dirty="0">
              <a:solidFill>
                <a:schemeClr val="bg1"/>
              </a:solidFill>
              <a:latin typeface="Arial Black" pitchFamily="34" charset="0"/>
            </a:endParaRPr>
          </a:p>
          <a:p>
            <a:pPr marL="342900" indent="-342900">
              <a:buFont typeface="Wingdings" pitchFamily="2" charset="2"/>
              <a:buChar char="q"/>
            </a:pPr>
            <a:r>
              <a:rPr lang="en-US" sz="2000" b="1" dirty="0" smtClean="0">
                <a:solidFill>
                  <a:schemeClr val="bg1"/>
                </a:solidFill>
                <a:latin typeface="Arial Black" pitchFamily="34" charset="0"/>
              </a:rPr>
              <a:t>Works Offline.</a:t>
            </a:r>
            <a:endParaRPr lang="en-US" sz="2000" dirty="0">
              <a:solidFill>
                <a:schemeClr val="bg1"/>
              </a:solidFill>
              <a:latin typeface="Arial Black" pitchFamily="34" charset="0"/>
            </a:endParaRPr>
          </a:p>
        </p:txBody>
      </p:sp>
    </p:spTree>
    <p:extLst>
      <p:ext uri="{BB962C8B-B14F-4D97-AF65-F5344CB8AC3E}">
        <p14:creationId xmlns:p14="http://schemas.microsoft.com/office/powerpoint/2010/main" val="3480730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0800" y="392668"/>
            <a:ext cx="5791200" cy="584775"/>
          </a:xfrm>
          <a:prstGeom prst="rect">
            <a:avLst/>
          </a:prstGeom>
          <a:noFill/>
        </p:spPr>
        <p:txBody>
          <a:bodyPr wrap="square" rtlCol="0">
            <a:spAutoFit/>
          </a:bodyPr>
          <a:lstStyle/>
          <a:p>
            <a:r>
              <a:rPr lang="en-US" sz="3200" b="1" dirty="0">
                <a:solidFill>
                  <a:schemeClr val="bg1"/>
                </a:solidFill>
                <a:latin typeface="Arial Black" pitchFamily="34" charset="0"/>
              </a:rPr>
              <a:t>3</a:t>
            </a:r>
            <a:r>
              <a:rPr lang="en-US" sz="3200" b="1" dirty="0" smtClean="0">
                <a:solidFill>
                  <a:schemeClr val="bg1"/>
                </a:solidFill>
                <a:latin typeface="Arial Black" pitchFamily="34" charset="0"/>
              </a:rPr>
              <a:t>. </a:t>
            </a:r>
            <a:r>
              <a:rPr lang="en-US" sz="3200" b="1" u="sng" dirty="0" smtClean="0">
                <a:solidFill>
                  <a:schemeClr val="bg1"/>
                </a:solidFill>
                <a:latin typeface="Arial Black" pitchFamily="34" charset="0"/>
              </a:rPr>
              <a:t>Speech </a:t>
            </a:r>
            <a:r>
              <a:rPr lang="en-US" sz="3200" b="1" u="sng" dirty="0" err="1" smtClean="0">
                <a:solidFill>
                  <a:schemeClr val="bg1"/>
                </a:solidFill>
                <a:latin typeface="Arial Black" pitchFamily="34" charset="0"/>
              </a:rPr>
              <a:t>Recoginition</a:t>
            </a:r>
            <a:r>
              <a:rPr lang="en-US" sz="3200" b="1" u="sng" dirty="0" smtClean="0">
                <a:solidFill>
                  <a:schemeClr val="bg1"/>
                </a:solidFill>
                <a:latin typeface="Arial Black" pitchFamily="34" charset="0"/>
              </a:rPr>
              <a:t> :</a:t>
            </a:r>
            <a:endParaRPr lang="en-US" sz="3200" b="1" u="sng" dirty="0">
              <a:solidFill>
                <a:schemeClr val="bg1"/>
              </a:solidFill>
              <a:latin typeface="Arial Black"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3810000"/>
            <a:ext cx="5715000" cy="3048000"/>
          </a:xfrm>
          <a:prstGeom prst="rect">
            <a:avLst/>
          </a:prstGeom>
        </p:spPr>
      </p:pic>
      <p:sp>
        <p:nvSpPr>
          <p:cNvPr id="5" name="TextBox 4"/>
          <p:cNvSpPr txBox="1"/>
          <p:nvPr/>
        </p:nvSpPr>
        <p:spPr>
          <a:xfrm>
            <a:off x="3276600" y="1676400"/>
            <a:ext cx="5486400" cy="1015663"/>
          </a:xfrm>
          <a:prstGeom prst="rect">
            <a:avLst/>
          </a:prstGeom>
          <a:noFill/>
        </p:spPr>
        <p:txBody>
          <a:bodyPr wrap="square" rtlCol="0">
            <a:spAutoFit/>
          </a:bodyPr>
          <a:lstStyle/>
          <a:p>
            <a:r>
              <a:rPr lang="en-US" sz="2000" dirty="0">
                <a:solidFill>
                  <a:schemeClr val="bg1"/>
                </a:solidFill>
                <a:latin typeface="Arial Black" pitchFamily="34" charset="0"/>
              </a:rPr>
              <a:t>Library for performing speech recognition, with support for several engines and APIs, online and offline</a:t>
            </a:r>
            <a:r>
              <a:rPr lang="en-US" dirty="0">
                <a:solidFill>
                  <a:schemeClr val="bg1"/>
                </a:solidFill>
                <a:latin typeface="Arial Black" pitchFamily="34" charset="0"/>
              </a:rPr>
              <a:t>.</a:t>
            </a:r>
          </a:p>
        </p:txBody>
      </p:sp>
    </p:spTree>
    <p:extLst>
      <p:ext uri="{BB962C8B-B14F-4D97-AF65-F5344CB8AC3E}">
        <p14:creationId xmlns:p14="http://schemas.microsoft.com/office/powerpoint/2010/main" val="638143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457200"/>
            <a:ext cx="3429000" cy="646331"/>
          </a:xfrm>
          <a:prstGeom prst="rect">
            <a:avLst/>
          </a:prstGeom>
          <a:noFill/>
        </p:spPr>
        <p:txBody>
          <a:bodyPr wrap="square" rtlCol="0">
            <a:spAutoFit/>
          </a:bodyPr>
          <a:lstStyle/>
          <a:p>
            <a:r>
              <a:rPr lang="en-US" sz="3600" dirty="0" smtClean="0">
                <a:solidFill>
                  <a:schemeClr val="bg1"/>
                </a:solidFill>
                <a:latin typeface="Arial Black" pitchFamily="34" charset="0"/>
              </a:rPr>
              <a:t>4. </a:t>
            </a:r>
            <a:r>
              <a:rPr lang="en-US" sz="3600" u="sng" dirty="0" err="1" smtClean="0">
                <a:solidFill>
                  <a:schemeClr val="bg1"/>
                </a:solidFill>
                <a:latin typeface="Arial Black" pitchFamily="34" charset="0"/>
              </a:rPr>
              <a:t>Tkinter</a:t>
            </a:r>
            <a:endParaRPr lang="en-US" sz="3600" u="sng" dirty="0">
              <a:solidFill>
                <a:schemeClr val="bg1"/>
              </a:solidFill>
              <a:latin typeface="Arial Black" pitchFamily="34" charset="0"/>
            </a:endParaRPr>
          </a:p>
        </p:txBody>
      </p:sp>
      <p:sp>
        <p:nvSpPr>
          <p:cNvPr id="3" name="TextBox 2"/>
          <p:cNvSpPr txBox="1"/>
          <p:nvPr/>
        </p:nvSpPr>
        <p:spPr>
          <a:xfrm>
            <a:off x="2819400" y="1447800"/>
            <a:ext cx="5902960" cy="1692771"/>
          </a:xfrm>
          <a:prstGeom prst="rect">
            <a:avLst/>
          </a:prstGeom>
          <a:noFill/>
        </p:spPr>
        <p:txBody>
          <a:bodyPr wrap="square" rtlCol="0">
            <a:spAutoFit/>
          </a:bodyPr>
          <a:lstStyle/>
          <a:p>
            <a:pPr marL="342900" indent="-342900">
              <a:buFont typeface="Wingdings" pitchFamily="2" charset="2"/>
              <a:buChar char="q"/>
            </a:pPr>
            <a:r>
              <a:rPr lang="en-US" sz="2400" dirty="0" smtClean="0">
                <a:solidFill>
                  <a:schemeClr val="bg1"/>
                </a:solidFill>
                <a:latin typeface="Arial Black" pitchFamily="34" charset="0"/>
              </a:rPr>
              <a:t> </a:t>
            </a:r>
            <a:r>
              <a:rPr lang="en-US" sz="2000" dirty="0" smtClean="0">
                <a:solidFill>
                  <a:schemeClr val="bg1"/>
                </a:solidFill>
                <a:latin typeface="Arial Black" pitchFamily="34" charset="0"/>
              </a:rPr>
              <a:t>Standard </a:t>
            </a:r>
            <a:r>
              <a:rPr lang="en-US" sz="2000" dirty="0">
                <a:solidFill>
                  <a:schemeClr val="bg1"/>
                </a:solidFill>
                <a:latin typeface="Arial Black" pitchFamily="34" charset="0"/>
              </a:rPr>
              <a:t>GUI </a:t>
            </a:r>
            <a:r>
              <a:rPr lang="en-US" sz="2000" dirty="0" smtClean="0">
                <a:solidFill>
                  <a:schemeClr val="bg1"/>
                </a:solidFill>
                <a:latin typeface="Arial Black" pitchFamily="34" charset="0"/>
              </a:rPr>
              <a:t>library in    Python.</a:t>
            </a:r>
          </a:p>
          <a:p>
            <a:pPr marL="342900" indent="-342900">
              <a:buFont typeface="Wingdings" pitchFamily="2" charset="2"/>
              <a:buChar char="q"/>
            </a:pPr>
            <a:r>
              <a:rPr lang="en-US" sz="2000" dirty="0" smtClean="0">
                <a:solidFill>
                  <a:schemeClr val="bg1"/>
                </a:solidFill>
                <a:latin typeface="Arial Black" pitchFamily="34" charset="0"/>
              </a:rPr>
              <a:t> Provides </a:t>
            </a:r>
            <a:r>
              <a:rPr lang="en-US" sz="2000" dirty="0">
                <a:solidFill>
                  <a:schemeClr val="bg1"/>
                </a:solidFill>
                <a:latin typeface="Arial Black" pitchFamily="34" charset="0"/>
              </a:rPr>
              <a:t>a fast and easy way to create GUI </a:t>
            </a:r>
            <a:r>
              <a:rPr lang="en-US" sz="2000" dirty="0" smtClean="0">
                <a:solidFill>
                  <a:schemeClr val="bg1"/>
                </a:solidFill>
                <a:latin typeface="Arial Black" pitchFamily="34" charset="0"/>
              </a:rPr>
              <a:t>applications.</a:t>
            </a:r>
          </a:p>
          <a:p>
            <a:pPr marL="342900" indent="-342900">
              <a:buFont typeface="Wingdings" pitchFamily="2" charset="2"/>
              <a:buChar char="q"/>
            </a:pPr>
            <a:r>
              <a:rPr lang="en-US" sz="2000" dirty="0" smtClean="0">
                <a:solidFill>
                  <a:schemeClr val="bg1"/>
                </a:solidFill>
                <a:latin typeface="Arial Black" pitchFamily="34" charset="0"/>
              </a:rPr>
              <a:t> Provides </a:t>
            </a:r>
            <a:r>
              <a:rPr lang="en-US" sz="2000" dirty="0">
                <a:solidFill>
                  <a:schemeClr val="bg1"/>
                </a:solidFill>
                <a:latin typeface="Arial Black" pitchFamily="34" charset="0"/>
              </a:rPr>
              <a:t>a powerful object-oriented interface to the </a:t>
            </a:r>
            <a:r>
              <a:rPr lang="en-US" sz="2000" dirty="0" err="1">
                <a:solidFill>
                  <a:schemeClr val="bg1"/>
                </a:solidFill>
                <a:latin typeface="Arial Black" pitchFamily="34" charset="0"/>
              </a:rPr>
              <a:t>Tk</a:t>
            </a:r>
            <a:r>
              <a:rPr lang="en-US" sz="2000" dirty="0">
                <a:solidFill>
                  <a:schemeClr val="bg1"/>
                </a:solidFill>
                <a:latin typeface="Arial Black" pitchFamily="34" charset="0"/>
              </a:rPr>
              <a:t> GUI toolkit.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038600"/>
            <a:ext cx="6248400" cy="2819400"/>
          </a:xfrm>
          <a:prstGeom prst="rect">
            <a:avLst/>
          </a:prstGeom>
        </p:spPr>
      </p:pic>
    </p:spTree>
    <p:extLst>
      <p:ext uri="{BB962C8B-B14F-4D97-AF65-F5344CB8AC3E}">
        <p14:creationId xmlns:p14="http://schemas.microsoft.com/office/powerpoint/2010/main" val="3351635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u="sng" dirty="0" smtClean="0">
                <a:solidFill>
                  <a:schemeClr val="bg1"/>
                </a:solidFill>
              </a:rPr>
              <a:t>Let’s Start With Code</a:t>
            </a:r>
            <a:endParaRPr lang="en-US" u="sng" dirty="0">
              <a:solidFill>
                <a:schemeClr val="bg1"/>
              </a:solidFill>
            </a:endParaRPr>
          </a:p>
        </p:txBody>
      </p:sp>
      <p:sp>
        <p:nvSpPr>
          <p:cNvPr id="3" name="TextBox 2"/>
          <p:cNvSpPr txBox="1"/>
          <p:nvPr/>
        </p:nvSpPr>
        <p:spPr>
          <a:xfrm>
            <a:off x="304800" y="1828800"/>
            <a:ext cx="8686800" cy="2862322"/>
          </a:xfrm>
          <a:prstGeom prst="rect">
            <a:avLst/>
          </a:prstGeom>
          <a:noFill/>
        </p:spPr>
        <p:txBody>
          <a:bodyPr wrap="square" rtlCol="0">
            <a:spAutoFit/>
          </a:bodyPr>
          <a:lstStyle/>
          <a:p>
            <a:r>
              <a:rPr lang="en-US" dirty="0">
                <a:solidFill>
                  <a:srgbClr val="FFFF00"/>
                </a:solidFill>
                <a:latin typeface="Arial Black" pitchFamily="34" charset="0"/>
              </a:rPr>
              <a:t>#importing all the required modules</a:t>
            </a:r>
          </a:p>
          <a:p>
            <a:endParaRPr lang="en-US" dirty="0">
              <a:solidFill>
                <a:schemeClr val="bg1"/>
              </a:solidFill>
              <a:latin typeface="Arial Black" pitchFamily="34" charset="0"/>
            </a:endParaRPr>
          </a:p>
          <a:p>
            <a:r>
              <a:rPr lang="en-US" dirty="0">
                <a:solidFill>
                  <a:schemeClr val="bg1"/>
                </a:solidFill>
                <a:latin typeface="Arial Black" pitchFamily="34" charset="0"/>
              </a:rPr>
              <a:t>from </a:t>
            </a:r>
            <a:r>
              <a:rPr lang="en-US" dirty="0" err="1">
                <a:solidFill>
                  <a:schemeClr val="bg1"/>
                </a:solidFill>
                <a:latin typeface="Arial Black" pitchFamily="34" charset="0"/>
              </a:rPr>
              <a:t>chatterbot</a:t>
            </a:r>
            <a:r>
              <a:rPr lang="en-US" dirty="0">
                <a:solidFill>
                  <a:schemeClr val="bg1"/>
                </a:solidFill>
                <a:latin typeface="Arial Black" pitchFamily="34" charset="0"/>
              </a:rPr>
              <a:t> import </a:t>
            </a:r>
            <a:r>
              <a:rPr lang="en-US" dirty="0" err="1">
                <a:solidFill>
                  <a:schemeClr val="bg1"/>
                </a:solidFill>
                <a:latin typeface="Arial Black" pitchFamily="34" charset="0"/>
              </a:rPr>
              <a:t>ChatBot</a:t>
            </a:r>
            <a:r>
              <a:rPr lang="en-US" dirty="0">
                <a:solidFill>
                  <a:schemeClr val="bg1"/>
                </a:solidFill>
                <a:latin typeface="Arial Black" pitchFamily="34" charset="0"/>
              </a:rPr>
              <a:t> </a:t>
            </a:r>
            <a:r>
              <a:rPr lang="en-US" dirty="0" smtClean="0">
                <a:solidFill>
                  <a:schemeClr val="bg1"/>
                </a:solidFill>
                <a:latin typeface="Arial Black" pitchFamily="34" charset="0"/>
              </a:rPr>
              <a:t>   </a:t>
            </a:r>
            <a:r>
              <a:rPr lang="en-US" dirty="0" smtClean="0">
                <a:solidFill>
                  <a:srgbClr val="FFFF00"/>
                </a:solidFill>
                <a:latin typeface="Arial Black" pitchFamily="34" charset="0"/>
              </a:rPr>
              <a:t>#</a:t>
            </a:r>
            <a:r>
              <a:rPr lang="en-US" dirty="0">
                <a:solidFill>
                  <a:srgbClr val="FFFF00"/>
                </a:solidFill>
                <a:latin typeface="Arial Black" pitchFamily="34" charset="0"/>
              </a:rPr>
              <a:t>import </a:t>
            </a:r>
            <a:r>
              <a:rPr lang="en-US" dirty="0" err="1">
                <a:solidFill>
                  <a:srgbClr val="FFFF00"/>
                </a:solidFill>
                <a:latin typeface="Arial Black" pitchFamily="34" charset="0"/>
              </a:rPr>
              <a:t>chatterbot</a:t>
            </a:r>
            <a:r>
              <a:rPr lang="en-US" dirty="0">
                <a:solidFill>
                  <a:srgbClr val="FFFF00"/>
                </a:solidFill>
                <a:latin typeface="Arial Black" pitchFamily="34" charset="0"/>
              </a:rPr>
              <a:t> library</a:t>
            </a:r>
          </a:p>
          <a:p>
            <a:r>
              <a:rPr lang="en-US" dirty="0">
                <a:solidFill>
                  <a:schemeClr val="bg1"/>
                </a:solidFill>
                <a:latin typeface="Arial Black" pitchFamily="34" charset="0"/>
              </a:rPr>
              <a:t>from </a:t>
            </a:r>
            <a:r>
              <a:rPr lang="en-US" dirty="0" err="1">
                <a:solidFill>
                  <a:schemeClr val="bg1"/>
                </a:solidFill>
                <a:latin typeface="Arial Black" pitchFamily="34" charset="0"/>
              </a:rPr>
              <a:t>chatterbot.trainers</a:t>
            </a:r>
            <a:r>
              <a:rPr lang="en-US" dirty="0">
                <a:solidFill>
                  <a:schemeClr val="bg1"/>
                </a:solidFill>
                <a:latin typeface="Arial Black" pitchFamily="34" charset="0"/>
              </a:rPr>
              <a:t> import </a:t>
            </a:r>
            <a:r>
              <a:rPr lang="en-US" dirty="0" err="1" smtClean="0">
                <a:solidFill>
                  <a:schemeClr val="bg1"/>
                </a:solidFill>
                <a:latin typeface="Arial Black" pitchFamily="34" charset="0"/>
              </a:rPr>
              <a:t>ListTrainer</a:t>
            </a:r>
            <a:r>
              <a:rPr lang="en-US" dirty="0" smtClean="0">
                <a:solidFill>
                  <a:schemeClr val="bg1"/>
                </a:solidFill>
                <a:latin typeface="Arial Black" pitchFamily="34" charset="0"/>
              </a:rPr>
              <a:t>   </a:t>
            </a:r>
            <a:r>
              <a:rPr lang="en-US" dirty="0">
                <a:solidFill>
                  <a:srgbClr val="FFFF00"/>
                </a:solidFill>
                <a:latin typeface="Arial Black" pitchFamily="34" charset="0"/>
              </a:rPr>
              <a:t>#to train the </a:t>
            </a:r>
            <a:r>
              <a:rPr lang="en-US" dirty="0" err="1">
                <a:solidFill>
                  <a:srgbClr val="FFFF00"/>
                </a:solidFill>
                <a:latin typeface="Arial Black" pitchFamily="34" charset="0"/>
              </a:rPr>
              <a:t>chatbot</a:t>
            </a:r>
            <a:endParaRPr lang="en-US" dirty="0">
              <a:solidFill>
                <a:srgbClr val="FFFF00"/>
              </a:solidFill>
              <a:latin typeface="Arial Black" pitchFamily="34" charset="0"/>
            </a:endParaRPr>
          </a:p>
          <a:p>
            <a:r>
              <a:rPr lang="en-US" dirty="0">
                <a:solidFill>
                  <a:schemeClr val="bg1"/>
                </a:solidFill>
                <a:latin typeface="Arial Black" pitchFamily="34" charset="0"/>
              </a:rPr>
              <a:t>from </a:t>
            </a:r>
            <a:r>
              <a:rPr lang="en-US" dirty="0" err="1">
                <a:solidFill>
                  <a:schemeClr val="bg1"/>
                </a:solidFill>
                <a:latin typeface="Arial Black" pitchFamily="34" charset="0"/>
              </a:rPr>
              <a:t>tkinter</a:t>
            </a:r>
            <a:r>
              <a:rPr lang="en-US" dirty="0">
                <a:solidFill>
                  <a:schemeClr val="bg1"/>
                </a:solidFill>
                <a:latin typeface="Arial Black" pitchFamily="34" charset="0"/>
              </a:rPr>
              <a:t> import *</a:t>
            </a:r>
          </a:p>
          <a:p>
            <a:r>
              <a:rPr lang="en-US" dirty="0">
                <a:solidFill>
                  <a:schemeClr val="bg1"/>
                </a:solidFill>
                <a:latin typeface="Arial Black" pitchFamily="34" charset="0"/>
              </a:rPr>
              <a:t>import pyttsx3 as </a:t>
            </a:r>
            <a:r>
              <a:rPr lang="en-US" dirty="0" err="1">
                <a:solidFill>
                  <a:schemeClr val="bg1"/>
                </a:solidFill>
                <a:latin typeface="Arial Black" pitchFamily="34" charset="0"/>
              </a:rPr>
              <a:t>pt</a:t>
            </a:r>
            <a:endParaRPr lang="en-US" dirty="0">
              <a:solidFill>
                <a:schemeClr val="bg1"/>
              </a:solidFill>
              <a:latin typeface="Arial Black" pitchFamily="34" charset="0"/>
            </a:endParaRPr>
          </a:p>
          <a:p>
            <a:r>
              <a:rPr lang="en-US" dirty="0">
                <a:solidFill>
                  <a:schemeClr val="bg1"/>
                </a:solidFill>
                <a:latin typeface="Arial Black" pitchFamily="34" charset="0"/>
              </a:rPr>
              <a:t>import </a:t>
            </a:r>
            <a:r>
              <a:rPr lang="en-US" dirty="0" err="1">
                <a:solidFill>
                  <a:schemeClr val="bg1"/>
                </a:solidFill>
                <a:latin typeface="Arial Black" pitchFamily="34" charset="0"/>
              </a:rPr>
              <a:t>speech_recognition</a:t>
            </a:r>
            <a:r>
              <a:rPr lang="en-US" dirty="0">
                <a:solidFill>
                  <a:schemeClr val="bg1"/>
                </a:solidFill>
                <a:latin typeface="Arial Black" pitchFamily="34" charset="0"/>
              </a:rPr>
              <a:t> as s</a:t>
            </a:r>
          </a:p>
          <a:p>
            <a:r>
              <a:rPr lang="en-US" dirty="0">
                <a:solidFill>
                  <a:schemeClr val="bg1"/>
                </a:solidFill>
                <a:latin typeface="Arial Black" pitchFamily="34" charset="0"/>
              </a:rPr>
              <a:t>import threading</a:t>
            </a:r>
          </a:p>
          <a:p>
            <a:r>
              <a:rPr lang="en-US" dirty="0">
                <a:solidFill>
                  <a:schemeClr val="bg1"/>
                </a:solidFill>
                <a:latin typeface="Arial Black" pitchFamily="34" charset="0"/>
              </a:rPr>
              <a:t>from PIL import </a:t>
            </a:r>
            <a:r>
              <a:rPr lang="en-US" dirty="0" err="1">
                <a:solidFill>
                  <a:schemeClr val="bg1"/>
                </a:solidFill>
                <a:latin typeface="Arial Black" pitchFamily="34" charset="0"/>
              </a:rPr>
              <a:t>ImageTk,Image</a:t>
            </a:r>
            <a:endParaRPr lang="en-US" dirty="0">
              <a:solidFill>
                <a:schemeClr val="bg1"/>
              </a:solidFill>
              <a:latin typeface="Arial Black" pitchFamily="34" charset="0"/>
            </a:endParaRPr>
          </a:p>
          <a:p>
            <a:endParaRPr lang="en-US" dirty="0">
              <a:solidFill>
                <a:schemeClr val="bg1"/>
              </a:solidFill>
            </a:endParaRPr>
          </a:p>
        </p:txBody>
      </p:sp>
      <p:sp>
        <p:nvSpPr>
          <p:cNvPr id="5" name="TextBox 4"/>
          <p:cNvSpPr txBox="1"/>
          <p:nvPr/>
        </p:nvSpPr>
        <p:spPr>
          <a:xfrm>
            <a:off x="381000" y="4953000"/>
            <a:ext cx="6781800" cy="1200329"/>
          </a:xfrm>
          <a:prstGeom prst="rect">
            <a:avLst/>
          </a:prstGeom>
          <a:noFill/>
        </p:spPr>
        <p:txBody>
          <a:bodyPr wrap="square" rtlCol="0">
            <a:spAutoFit/>
          </a:bodyPr>
          <a:lstStyle/>
          <a:p>
            <a:r>
              <a:rPr lang="en-US" dirty="0">
                <a:solidFill>
                  <a:srgbClr val="FFFF00"/>
                </a:solidFill>
                <a:latin typeface="Arial Black" pitchFamily="34" charset="0"/>
              </a:rPr>
              <a:t>#create </a:t>
            </a:r>
            <a:r>
              <a:rPr lang="en-US" dirty="0" err="1">
                <a:solidFill>
                  <a:srgbClr val="FFFF00"/>
                </a:solidFill>
                <a:latin typeface="Arial Black" pitchFamily="34" charset="0"/>
              </a:rPr>
              <a:t>mybot</a:t>
            </a:r>
            <a:r>
              <a:rPr lang="en-US" dirty="0">
                <a:solidFill>
                  <a:srgbClr val="FFFF00"/>
                </a:solidFill>
                <a:latin typeface="Arial Black" pitchFamily="34" charset="0"/>
              </a:rPr>
              <a:t> object from </a:t>
            </a:r>
            <a:r>
              <a:rPr lang="en-US" dirty="0" err="1">
                <a:solidFill>
                  <a:srgbClr val="FFFF00"/>
                </a:solidFill>
                <a:latin typeface="Arial Black" pitchFamily="34" charset="0"/>
              </a:rPr>
              <a:t>ChatBot</a:t>
            </a:r>
            <a:r>
              <a:rPr lang="en-US" dirty="0">
                <a:solidFill>
                  <a:srgbClr val="FFFF00"/>
                </a:solidFill>
                <a:latin typeface="Arial Black" pitchFamily="34" charset="0"/>
              </a:rPr>
              <a:t> Class</a:t>
            </a:r>
          </a:p>
          <a:p>
            <a:endParaRPr lang="en-US" dirty="0" smtClean="0">
              <a:solidFill>
                <a:schemeClr val="bg1"/>
              </a:solidFill>
            </a:endParaRPr>
          </a:p>
          <a:p>
            <a:r>
              <a:rPr lang="en-US" dirty="0" err="1" smtClean="0">
                <a:solidFill>
                  <a:schemeClr val="bg1"/>
                </a:solidFill>
                <a:latin typeface="Arial Black" pitchFamily="34" charset="0"/>
              </a:rPr>
              <a:t>mybot</a:t>
            </a:r>
            <a:r>
              <a:rPr lang="en-US" dirty="0" smtClean="0">
                <a:solidFill>
                  <a:schemeClr val="bg1"/>
                </a:solidFill>
                <a:latin typeface="Arial Black" pitchFamily="34" charset="0"/>
              </a:rPr>
              <a:t>=</a:t>
            </a:r>
            <a:r>
              <a:rPr lang="en-US" dirty="0" err="1" smtClean="0">
                <a:solidFill>
                  <a:schemeClr val="bg1"/>
                </a:solidFill>
                <a:latin typeface="Arial Black" pitchFamily="34" charset="0"/>
              </a:rPr>
              <a:t>ChatBot</a:t>
            </a:r>
            <a:r>
              <a:rPr lang="en-US" dirty="0">
                <a:solidFill>
                  <a:schemeClr val="bg1"/>
                </a:solidFill>
                <a:latin typeface="Arial Black" pitchFamily="34" charset="0"/>
              </a:rPr>
              <a:t>("</a:t>
            </a:r>
            <a:r>
              <a:rPr lang="en-US" dirty="0" err="1">
                <a:solidFill>
                  <a:schemeClr val="bg1"/>
                </a:solidFill>
                <a:latin typeface="Arial Black" pitchFamily="34" charset="0"/>
              </a:rPr>
              <a:t>Stufo</a:t>
            </a:r>
            <a:r>
              <a:rPr lang="en-US" dirty="0">
                <a:solidFill>
                  <a:schemeClr val="bg1"/>
                </a:solidFill>
                <a:latin typeface="Arial Black" pitchFamily="34" charset="0"/>
              </a:rPr>
              <a:t>")</a:t>
            </a:r>
          </a:p>
          <a:p>
            <a:endParaRPr lang="en-US" dirty="0">
              <a:solidFill>
                <a:schemeClr val="bg1"/>
              </a:solidFill>
            </a:endParaRPr>
          </a:p>
        </p:txBody>
      </p:sp>
    </p:spTree>
    <p:extLst>
      <p:ext uri="{BB962C8B-B14F-4D97-AF65-F5344CB8AC3E}">
        <p14:creationId xmlns:p14="http://schemas.microsoft.com/office/powerpoint/2010/main" val="654133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52400" y="347305"/>
            <a:ext cx="8763000" cy="5678478"/>
          </a:xfrm>
          <a:prstGeom prst="rect">
            <a:avLst/>
          </a:prstGeom>
          <a:noFill/>
        </p:spPr>
        <p:txBody>
          <a:bodyPr wrap="square" rtlCol="0">
            <a:spAutoFit/>
          </a:bodyPr>
          <a:lstStyle/>
          <a:p>
            <a:r>
              <a:rPr lang="en-US" sz="1100" dirty="0">
                <a:solidFill>
                  <a:srgbClr val="FFFF00"/>
                </a:solidFill>
                <a:latin typeface="Arial Black" pitchFamily="34" charset="0"/>
              </a:rPr>
              <a:t>#providing conversation to </a:t>
            </a:r>
            <a:r>
              <a:rPr lang="en-US" sz="1100" dirty="0" err="1">
                <a:solidFill>
                  <a:srgbClr val="FFFF00"/>
                </a:solidFill>
                <a:latin typeface="Arial Black" pitchFamily="34" charset="0"/>
              </a:rPr>
              <a:t>chatbot</a:t>
            </a:r>
            <a:r>
              <a:rPr lang="en-US" sz="1100" dirty="0">
                <a:solidFill>
                  <a:srgbClr val="FFFF00"/>
                </a:solidFill>
                <a:latin typeface="Arial Black" pitchFamily="34" charset="0"/>
              </a:rPr>
              <a:t> so that it get </a:t>
            </a:r>
            <a:r>
              <a:rPr lang="en-US" sz="1100" dirty="0" smtClean="0">
                <a:solidFill>
                  <a:srgbClr val="FFFF00"/>
                </a:solidFill>
                <a:latin typeface="Arial Black" pitchFamily="34" charset="0"/>
              </a:rPr>
              <a:t>trained</a:t>
            </a:r>
          </a:p>
          <a:p>
            <a:endParaRPr lang="en-US" sz="1100" dirty="0">
              <a:solidFill>
                <a:schemeClr val="bg1"/>
              </a:solidFill>
              <a:latin typeface="Arial Black" pitchFamily="34" charset="0"/>
            </a:endParaRPr>
          </a:p>
          <a:p>
            <a:r>
              <a:rPr lang="en-US" sz="1100" dirty="0" err="1">
                <a:solidFill>
                  <a:schemeClr val="bg1"/>
                </a:solidFill>
                <a:latin typeface="Arial Black" pitchFamily="34" charset="0"/>
              </a:rPr>
              <a:t>conversation_demo</a:t>
            </a:r>
            <a:r>
              <a:rPr lang="en-US" sz="1100" dirty="0">
                <a:solidFill>
                  <a:schemeClr val="bg1"/>
                </a:solidFill>
                <a:latin typeface="Arial Black" pitchFamily="34" charset="0"/>
              </a:rPr>
              <a:t> </a:t>
            </a:r>
            <a:r>
              <a:rPr lang="en-US" sz="1100" dirty="0" smtClean="0">
                <a:solidFill>
                  <a:schemeClr val="bg1"/>
                </a:solidFill>
                <a:latin typeface="Arial Black" pitchFamily="34" charset="0"/>
              </a:rPr>
              <a:t>= [</a:t>
            </a:r>
          </a:p>
          <a:p>
            <a:endParaRPr lang="en-US" sz="1100" dirty="0">
              <a:solidFill>
                <a:schemeClr val="bg1"/>
              </a:solidFill>
              <a:latin typeface="Arial Black" pitchFamily="34" charset="0"/>
            </a:endParaRPr>
          </a:p>
          <a:p>
            <a:r>
              <a:rPr lang="en-US" sz="1100" dirty="0">
                <a:solidFill>
                  <a:schemeClr val="bg1"/>
                </a:solidFill>
                <a:latin typeface="Arial Black" pitchFamily="34" charset="0"/>
              </a:rPr>
              <a:t>    'hello </a:t>
            </a:r>
            <a:r>
              <a:rPr lang="en-US" sz="1100" dirty="0" err="1">
                <a:solidFill>
                  <a:schemeClr val="bg1"/>
                </a:solidFill>
                <a:latin typeface="Arial Black" pitchFamily="34" charset="0"/>
              </a:rPr>
              <a:t>Stufo</a:t>
            </a:r>
            <a:r>
              <a:rPr lang="en-US" sz="1100" dirty="0">
                <a:solidFill>
                  <a:schemeClr val="bg1"/>
                </a:solidFill>
                <a:latin typeface="Arial Black" pitchFamily="34" charset="0"/>
              </a:rPr>
              <a:t>',</a:t>
            </a:r>
          </a:p>
          <a:p>
            <a:r>
              <a:rPr lang="en-US" sz="1100" dirty="0">
                <a:solidFill>
                  <a:schemeClr val="bg1"/>
                </a:solidFill>
                <a:latin typeface="Arial Black" pitchFamily="34" charset="0"/>
              </a:rPr>
              <a:t>    'hello dear!!',</a:t>
            </a:r>
          </a:p>
          <a:p>
            <a:r>
              <a:rPr lang="en-US" sz="1100" dirty="0">
                <a:solidFill>
                  <a:schemeClr val="bg1"/>
                </a:solidFill>
                <a:latin typeface="Arial Black" pitchFamily="34" charset="0"/>
              </a:rPr>
              <a:t>    'what is your name ?',</a:t>
            </a:r>
          </a:p>
          <a:p>
            <a:r>
              <a:rPr lang="en-US" sz="1100" dirty="0">
                <a:solidFill>
                  <a:schemeClr val="bg1"/>
                </a:solidFill>
                <a:latin typeface="Arial Black" pitchFamily="34" charset="0"/>
              </a:rPr>
              <a:t>    'My name is </a:t>
            </a:r>
            <a:r>
              <a:rPr lang="en-US" sz="1100" dirty="0" err="1">
                <a:solidFill>
                  <a:schemeClr val="bg1"/>
                </a:solidFill>
                <a:latin typeface="Arial Black" pitchFamily="34" charset="0"/>
              </a:rPr>
              <a:t>Stufo</a:t>
            </a:r>
            <a:r>
              <a:rPr lang="en-US" sz="1100" dirty="0">
                <a:solidFill>
                  <a:schemeClr val="bg1"/>
                </a:solidFill>
                <a:latin typeface="Arial Black" pitchFamily="34" charset="0"/>
              </a:rPr>
              <a:t>..',</a:t>
            </a:r>
          </a:p>
          <a:p>
            <a:r>
              <a:rPr lang="en-US" sz="1100" dirty="0">
                <a:solidFill>
                  <a:schemeClr val="bg1"/>
                </a:solidFill>
                <a:latin typeface="Arial Black" pitchFamily="34" charset="0"/>
              </a:rPr>
              <a:t>     'How are you?',</a:t>
            </a:r>
          </a:p>
          <a:p>
            <a:r>
              <a:rPr lang="en-US" sz="1100" dirty="0">
                <a:solidFill>
                  <a:schemeClr val="bg1"/>
                </a:solidFill>
                <a:latin typeface="Arial Black" pitchFamily="34" charset="0"/>
              </a:rPr>
              <a:t>    'I am </a:t>
            </a:r>
            <a:r>
              <a:rPr lang="en-US" sz="1100" dirty="0" err="1">
                <a:solidFill>
                  <a:schemeClr val="bg1"/>
                </a:solidFill>
                <a:latin typeface="Arial Black" pitchFamily="34" charset="0"/>
              </a:rPr>
              <a:t>good..what</a:t>
            </a:r>
            <a:r>
              <a:rPr lang="en-US" sz="1100" dirty="0">
                <a:solidFill>
                  <a:schemeClr val="bg1"/>
                </a:solidFill>
                <a:latin typeface="Arial Black" pitchFamily="34" charset="0"/>
              </a:rPr>
              <a:t> about you?',</a:t>
            </a:r>
          </a:p>
          <a:p>
            <a:r>
              <a:rPr lang="en-US" sz="1100" dirty="0">
                <a:solidFill>
                  <a:schemeClr val="bg1"/>
                </a:solidFill>
                <a:latin typeface="Arial Black" pitchFamily="34" charset="0"/>
              </a:rPr>
              <a:t>     'I am cool',</a:t>
            </a:r>
          </a:p>
          <a:p>
            <a:r>
              <a:rPr lang="en-US" sz="1100" dirty="0">
                <a:solidFill>
                  <a:schemeClr val="bg1"/>
                </a:solidFill>
                <a:latin typeface="Arial Black" pitchFamily="34" charset="0"/>
              </a:rPr>
              <a:t>     'That is great',</a:t>
            </a:r>
          </a:p>
          <a:p>
            <a:r>
              <a:rPr lang="en-US" sz="1100" dirty="0">
                <a:solidFill>
                  <a:schemeClr val="bg1"/>
                </a:solidFill>
                <a:latin typeface="Arial Black" pitchFamily="34" charset="0"/>
              </a:rPr>
              <a:t>    'what you do?',</a:t>
            </a:r>
          </a:p>
          <a:p>
            <a:r>
              <a:rPr lang="en-US" sz="1100" dirty="0">
                <a:solidFill>
                  <a:schemeClr val="bg1"/>
                </a:solidFill>
                <a:latin typeface="Arial Black" pitchFamily="34" charset="0"/>
              </a:rPr>
              <a:t>    '</a:t>
            </a:r>
            <a:r>
              <a:rPr lang="en-US" sz="1100" dirty="0" err="1">
                <a:solidFill>
                  <a:schemeClr val="bg1"/>
                </a:solidFill>
                <a:latin typeface="Arial Black" pitchFamily="34" charset="0"/>
              </a:rPr>
              <a:t>Stufo</a:t>
            </a:r>
            <a:r>
              <a:rPr lang="en-US" sz="1100" dirty="0">
                <a:solidFill>
                  <a:schemeClr val="bg1"/>
                </a:solidFill>
                <a:latin typeface="Arial Black" pitchFamily="34" charset="0"/>
              </a:rPr>
              <a:t> is here for your </a:t>
            </a:r>
            <a:r>
              <a:rPr lang="en-US" sz="1100" dirty="0" err="1">
                <a:solidFill>
                  <a:schemeClr val="bg1"/>
                </a:solidFill>
                <a:latin typeface="Arial Black" pitchFamily="34" charset="0"/>
              </a:rPr>
              <a:t>help..Do</a:t>
            </a:r>
            <a:r>
              <a:rPr lang="en-US" sz="1100" dirty="0">
                <a:solidFill>
                  <a:schemeClr val="bg1"/>
                </a:solidFill>
                <a:latin typeface="Arial Black" pitchFamily="34" charset="0"/>
              </a:rPr>
              <a:t> you have any query?',</a:t>
            </a:r>
          </a:p>
          <a:p>
            <a:r>
              <a:rPr lang="en-US" sz="1100" dirty="0">
                <a:solidFill>
                  <a:schemeClr val="bg1"/>
                </a:solidFill>
                <a:latin typeface="Arial Black" pitchFamily="34" charset="0"/>
              </a:rPr>
              <a:t>    'what is the last date of fees deposition?',</a:t>
            </a:r>
          </a:p>
          <a:p>
            <a:r>
              <a:rPr lang="en-US" sz="1100" dirty="0">
                <a:solidFill>
                  <a:schemeClr val="bg1"/>
                </a:solidFill>
                <a:latin typeface="Arial Black" pitchFamily="34" charset="0"/>
              </a:rPr>
              <a:t>    'It is 15 </a:t>
            </a:r>
            <a:r>
              <a:rPr lang="en-US" sz="1100" dirty="0" err="1">
                <a:solidFill>
                  <a:schemeClr val="bg1"/>
                </a:solidFill>
                <a:latin typeface="Arial Black" pitchFamily="34" charset="0"/>
              </a:rPr>
              <a:t>december</a:t>
            </a:r>
            <a:r>
              <a:rPr lang="en-US" sz="1100" dirty="0">
                <a:solidFill>
                  <a:schemeClr val="bg1"/>
                </a:solidFill>
                <a:latin typeface="Arial Black" pitchFamily="34" charset="0"/>
              </a:rPr>
              <a:t>..',</a:t>
            </a:r>
          </a:p>
          <a:p>
            <a:r>
              <a:rPr lang="en-US" sz="1100" dirty="0">
                <a:solidFill>
                  <a:schemeClr val="bg1"/>
                </a:solidFill>
                <a:latin typeface="Arial Black" pitchFamily="34" charset="0"/>
              </a:rPr>
              <a:t>    'could you please tell me more about this college?',</a:t>
            </a:r>
          </a:p>
          <a:p>
            <a:r>
              <a:rPr lang="en-US" sz="1100" dirty="0">
                <a:solidFill>
                  <a:schemeClr val="bg1"/>
                </a:solidFill>
                <a:latin typeface="Arial Black" pitchFamily="34" charset="0"/>
              </a:rPr>
              <a:t>    '</a:t>
            </a:r>
            <a:r>
              <a:rPr lang="en-US" sz="1100" dirty="0" err="1">
                <a:solidFill>
                  <a:schemeClr val="bg1"/>
                </a:solidFill>
                <a:latin typeface="Arial Black" pitchFamily="34" charset="0"/>
              </a:rPr>
              <a:t>Arya</a:t>
            </a:r>
            <a:r>
              <a:rPr lang="en-US" sz="1100" dirty="0">
                <a:solidFill>
                  <a:schemeClr val="bg1"/>
                </a:solidFill>
                <a:latin typeface="Arial Black" pitchFamily="34" charset="0"/>
              </a:rPr>
              <a:t> Group of Colleges Jaipur was established under the aegis of All India </a:t>
            </a:r>
            <a:r>
              <a:rPr lang="en-US" sz="1100" dirty="0" err="1">
                <a:solidFill>
                  <a:schemeClr val="bg1"/>
                </a:solidFill>
                <a:latin typeface="Arial Black" pitchFamily="34" charset="0"/>
              </a:rPr>
              <a:t>Arya</a:t>
            </a:r>
            <a:r>
              <a:rPr lang="en-US" sz="1100" dirty="0">
                <a:solidFill>
                  <a:schemeClr val="bg1"/>
                </a:solidFill>
                <a:latin typeface="Arial Black" pitchFamily="34" charset="0"/>
              </a:rPr>
              <a:t> </a:t>
            </a:r>
            <a:r>
              <a:rPr lang="en-US" sz="1100" dirty="0" err="1">
                <a:solidFill>
                  <a:schemeClr val="bg1"/>
                </a:solidFill>
                <a:latin typeface="Arial Black" pitchFamily="34" charset="0"/>
              </a:rPr>
              <a:t>Samajis</a:t>
            </a:r>
            <a:r>
              <a:rPr lang="en-US" sz="1100" dirty="0">
                <a:solidFill>
                  <a:schemeClr val="bg1"/>
                </a:solidFill>
                <a:latin typeface="Arial Black" pitchFamily="34" charset="0"/>
              </a:rPr>
              <a:t> Society for Higher &amp; Technical Education in the year 1999 by the founder chairman </a:t>
            </a:r>
            <a:r>
              <a:rPr lang="en-US" sz="1100" dirty="0" err="1">
                <a:solidFill>
                  <a:schemeClr val="bg1"/>
                </a:solidFill>
                <a:latin typeface="Arial Black" pitchFamily="34" charset="0"/>
              </a:rPr>
              <a:t>Er</a:t>
            </a:r>
            <a:r>
              <a:rPr lang="en-US" sz="1100" dirty="0">
                <a:solidFill>
                  <a:schemeClr val="bg1"/>
                </a:solidFill>
                <a:latin typeface="Arial Black" pitchFamily="34" charset="0"/>
              </a:rPr>
              <a:t>. </a:t>
            </a:r>
            <a:r>
              <a:rPr lang="en-US" sz="1100" dirty="0" err="1">
                <a:solidFill>
                  <a:schemeClr val="bg1"/>
                </a:solidFill>
                <a:latin typeface="Arial Black" pitchFamily="34" charset="0"/>
              </a:rPr>
              <a:t>Shri</a:t>
            </a:r>
            <a:r>
              <a:rPr lang="en-US" sz="1100" dirty="0">
                <a:solidFill>
                  <a:schemeClr val="bg1"/>
                </a:solidFill>
                <a:latin typeface="Arial Black" pitchFamily="34" charset="0"/>
              </a:rPr>
              <a:t> T.K. </a:t>
            </a:r>
            <a:r>
              <a:rPr lang="en-US" sz="1100" dirty="0" err="1">
                <a:solidFill>
                  <a:schemeClr val="bg1"/>
                </a:solidFill>
                <a:latin typeface="Arial Black" pitchFamily="34" charset="0"/>
              </a:rPr>
              <a:t>Agarwal</a:t>
            </a:r>
            <a:r>
              <a:rPr lang="en-US" sz="1100" dirty="0">
                <a:solidFill>
                  <a:schemeClr val="bg1"/>
                </a:solidFill>
                <a:latin typeface="Arial Black" pitchFamily="34" charset="0"/>
              </a:rPr>
              <a:t>, a great visionary, from </a:t>
            </a:r>
            <a:r>
              <a:rPr lang="en-US" sz="1100" dirty="0" err="1">
                <a:solidFill>
                  <a:schemeClr val="bg1"/>
                </a:solidFill>
                <a:latin typeface="Arial Black" pitchFamily="34" charset="0"/>
              </a:rPr>
              <a:t>Roorkee</a:t>
            </a:r>
            <a:r>
              <a:rPr lang="en-US" sz="1100" dirty="0">
                <a:solidFill>
                  <a:schemeClr val="bg1"/>
                </a:solidFill>
                <a:latin typeface="Arial Black" pitchFamily="34" charset="0"/>
              </a:rPr>
              <a:t> University always believed that engineers builds Nation. In his quest for glory and pride, he established the first private Engineering College in the Rajasthan state. His vision ushered the establishment of over 150 private engineering colleges &amp; his efforts developed the state of Rajasthan into a IT hub of North India.',</a:t>
            </a:r>
          </a:p>
          <a:p>
            <a:r>
              <a:rPr lang="en-US" sz="1100" dirty="0">
                <a:solidFill>
                  <a:schemeClr val="bg1"/>
                </a:solidFill>
                <a:latin typeface="Arial Black" pitchFamily="34" charset="0"/>
              </a:rPr>
              <a:t>    'How many faculties are there in college?',</a:t>
            </a:r>
          </a:p>
          <a:p>
            <a:r>
              <a:rPr lang="en-US" sz="1100" dirty="0">
                <a:solidFill>
                  <a:schemeClr val="bg1"/>
                </a:solidFill>
                <a:latin typeface="Arial Black" pitchFamily="34" charset="0"/>
              </a:rPr>
              <a:t>    'The faculties are very trained in their respective domain and highly </a:t>
            </a:r>
            <a:r>
              <a:rPr lang="en-US" sz="1100" dirty="0" err="1">
                <a:solidFill>
                  <a:schemeClr val="bg1"/>
                </a:solidFill>
                <a:latin typeface="Arial Black" pitchFamily="34" charset="0"/>
              </a:rPr>
              <a:t>skilled.There</a:t>
            </a:r>
            <a:r>
              <a:rPr lang="en-US" sz="1100" dirty="0">
                <a:solidFill>
                  <a:schemeClr val="bg1"/>
                </a:solidFill>
                <a:latin typeface="Arial Black" pitchFamily="34" charset="0"/>
              </a:rPr>
              <a:t> are about 100 teachers are there in college',</a:t>
            </a:r>
          </a:p>
          <a:p>
            <a:r>
              <a:rPr lang="en-US" sz="1100" dirty="0">
                <a:solidFill>
                  <a:schemeClr val="bg1"/>
                </a:solidFill>
                <a:latin typeface="Arial Black" pitchFamily="34" charset="0"/>
              </a:rPr>
              <a:t>    'when my second midterm exams start?',</a:t>
            </a:r>
          </a:p>
          <a:p>
            <a:r>
              <a:rPr lang="en-US" sz="1100" dirty="0">
                <a:solidFill>
                  <a:schemeClr val="bg1"/>
                </a:solidFill>
                <a:latin typeface="Arial Black" pitchFamily="34" charset="0"/>
              </a:rPr>
              <a:t>    'It is from next week..',</a:t>
            </a:r>
          </a:p>
          <a:p>
            <a:r>
              <a:rPr lang="en-US" sz="1100" dirty="0">
                <a:solidFill>
                  <a:schemeClr val="bg1"/>
                </a:solidFill>
                <a:latin typeface="Arial Black" pitchFamily="34" charset="0"/>
              </a:rPr>
              <a:t>    'Is, there any placement drive next month?',</a:t>
            </a:r>
          </a:p>
          <a:p>
            <a:r>
              <a:rPr lang="en-US" sz="1100" dirty="0">
                <a:solidFill>
                  <a:schemeClr val="bg1"/>
                </a:solidFill>
                <a:latin typeface="Arial Black" pitchFamily="34" charset="0"/>
              </a:rPr>
              <a:t>    'yes, </a:t>
            </a:r>
            <a:r>
              <a:rPr lang="en-US" sz="1100" dirty="0" err="1">
                <a:solidFill>
                  <a:schemeClr val="bg1"/>
                </a:solidFill>
                <a:latin typeface="Arial Black" pitchFamily="34" charset="0"/>
              </a:rPr>
              <a:t>amigoz</a:t>
            </a:r>
            <a:r>
              <a:rPr lang="en-US" sz="1100" dirty="0">
                <a:solidFill>
                  <a:schemeClr val="bg1"/>
                </a:solidFill>
                <a:latin typeface="Arial Black" pitchFamily="34" charset="0"/>
              </a:rPr>
              <a:t> company will be having there drive..',</a:t>
            </a:r>
          </a:p>
          <a:p>
            <a:r>
              <a:rPr lang="en-US" sz="1100" dirty="0">
                <a:solidFill>
                  <a:schemeClr val="bg1"/>
                </a:solidFill>
                <a:latin typeface="Arial Black" pitchFamily="34" charset="0"/>
              </a:rPr>
              <a:t>     'Thank you',</a:t>
            </a:r>
          </a:p>
          <a:p>
            <a:r>
              <a:rPr lang="en-US" sz="1100" dirty="0">
                <a:solidFill>
                  <a:schemeClr val="bg1"/>
                </a:solidFill>
                <a:latin typeface="Arial Black" pitchFamily="34" charset="0"/>
              </a:rPr>
              <a:t>     'Always Welcome',</a:t>
            </a:r>
          </a:p>
          <a:p>
            <a:r>
              <a:rPr lang="en-US" sz="1100" dirty="0">
                <a:solidFill>
                  <a:schemeClr val="bg1"/>
                </a:solidFill>
                <a:latin typeface="Arial Black" pitchFamily="34" charset="0"/>
              </a:rPr>
              <a:t>    </a:t>
            </a:r>
            <a:r>
              <a:rPr lang="en-US" sz="1100" dirty="0" smtClean="0">
                <a:solidFill>
                  <a:schemeClr val="bg1"/>
                </a:solidFill>
                <a:latin typeface="Arial Black" pitchFamily="34" charset="0"/>
              </a:rPr>
              <a:t>]</a:t>
            </a:r>
            <a:endParaRPr lang="en-US" sz="1100" dirty="0">
              <a:solidFill>
                <a:schemeClr val="bg1"/>
              </a:solidFill>
              <a:latin typeface="Arial Black" pitchFamily="34" charset="0"/>
            </a:endParaRPr>
          </a:p>
        </p:txBody>
      </p:sp>
    </p:spTree>
    <p:extLst>
      <p:ext uri="{BB962C8B-B14F-4D97-AF65-F5344CB8AC3E}">
        <p14:creationId xmlns:p14="http://schemas.microsoft.com/office/powerpoint/2010/main" val="3610221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76200" y="152400"/>
            <a:ext cx="8915400" cy="6370975"/>
          </a:xfrm>
          <a:prstGeom prst="rect">
            <a:avLst/>
          </a:prstGeom>
          <a:noFill/>
        </p:spPr>
        <p:txBody>
          <a:bodyPr wrap="square" rtlCol="0">
            <a:spAutoFit/>
          </a:bodyPr>
          <a:lstStyle/>
          <a:p>
            <a:r>
              <a:rPr lang="en-US" sz="800" dirty="0">
                <a:solidFill>
                  <a:srgbClr val="FFFF00"/>
                </a:solidFill>
                <a:latin typeface="Arial Black" pitchFamily="34" charset="0"/>
              </a:rPr>
              <a:t>#creating object of </a:t>
            </a:r>
            <a:r>
              <a:rPr lang="en-US" sz="800" dirty="0" err="1">
                <a:solidFill>
                  <a:srgbClr val="FFFF00"/>
                </a:solidFill>
                <a:latin typeface="Arial Black" pitchFamily="34" charset="0"/>
              </a:rPr>
              <a:t>ListTrainer</a:t>
            </a:r>
            <a:r>
              <a:rPr lang="en-US" sz="800" dirty="0">
                <a:solidFill>
                  <a:srgbClr val="FFFF00"/>
                </a:solidFill>
                <a:latin typeface="Arial Black" pitchFamily="34" charset="0"/>
              </a:rPr>
              <a:t> Class trainer by providing the reference of bot</a:t>
            </a:r>
          </a:p>
          <a:p>
            <a:r>
              <a:rPr lang="en-US" sz="800" dirty="0">
                <a:solidFill>
                  <a:schemeClr val="bg1"/>
                </a:solidFill>
                <a:latin typeface="Arial Black" pitchFamily="34" charset="0"/>
              </a:rPr>
              <a:t>trainer = </a:t>
            </a:r>
            <a:r>
              <a:rPr lang="en-US" sz="800" dirty="0" err="1">
                <a:solidFill>
                  <a:schemeClr val="bg1"/>
                </a:solidFill>
                <a:latin typeface="Arial Black" pitchFamily="34" charset="0"/>
              </a:rPr>
              <a:t>ListTrainer</a:t>
            </a:r>
            <a:r>
              <a:rPr lang="en-US" sz="800" dirty="0">
                <a:solidFill>
                  <a:schemeClr val="bg1"/>
                </a:solidFill>
                <a:latin typeface="Arial Black" pitchFamily="34" charset="0"/>
              </a:rPr>
              <a:t>(</a:t>
            </a:r>
            <a:r>
              <a:rPr lang="en-US" sz="800" dirty="0" err="1">
                <a:solidFill>
                  <a:schemeClr val="bg1"/>
                </a:solidFill>
                <a:latin typeface="Arial Black" pitchFamily="34" charset="0"/>
              </a:rPr>
              <a:t>mybot</a:t>
            </a:r>
            <a:r>
              <a:rPr lang="en-US" sz="800" dirty="0">
                <a:solidFill>
                  <a:schemeClr val="bg1"/>
                </a:solidFill>
                <a:latin typeface="Arial Black" pitchFamily="34" charset="0"/>
              </a:rPr>
              <a:t>)</a:t>
            </a:r>
          </a:p>
          <a:p>
            <a:endParaRPr lang="en-US" sz="800" dirty="0">
              <a:solidFill>
                <a:schemeClr val="bg1"/>
              </a:solidFill>
              <a:latin typeface="Arial Black" pitchFamily="34" charset="0"/>
            </a:endParaRPr>
          </a:p>
          <a:p>
            <a:r>
              <a:rPr lang="en-US" sz="800" dirty="0">
                <a:solidFill>
                  <a:srgbClr val="FFFF00"/>
                </a:solidFill>
                <a:latin typeface="Arial Black" pitchFamily="34" charset="0"/>
              </a:rPr>
              <a:t>#now we are training the </a:t>
            </a:r>
            <a:r>
              <a:rPr lang="en-US" sz="800" dirty="0" err="1">
                <a:solidFill>
                  <a:srgbClr val="FFFF00"/>
                </a:solidFill>
                <a:latin typeface="Arial Black" pitchFamily="34" charset="0"/>
              </a:rPr>
              <a:t>stufobot</a:t>
            </a:r>
            <a:r>
              <a:rPr lang="en-US" sz="800" dirty="0">
                <a:solidFill>
                  <a:srgbClr val="FFFF00"/>
                </a:solidFill>
                <a:latin typeface="Arial Black" pitchFamily="34" charset="0"/>
              </a:rPr>
              <a:t> with the help of trainer object previously created via using train variable</a:t>
            </a:r>
          </a:p>
          <a:p>
            <a:r>
              <a:rPr lang="en-US" sz="800" dirty="0" err="1">
                <a:solidFill>
                  <a:schemeClr val="bg1"/>
                </a:solidFill>
                <a:latin typeface="Arial Black" pitchFamily="34" charset="0"/>
              </a:rPr>
              <a:t>trainer.train</a:t>
            </a:r>
            <a:r>
              <a:rPr lang="en-US" sz="800" dirty="0">
                <a:solidFill>
                  <a:schemeClr val="bg1"/>
                </a:solidFill>
                <a:latin typeface="Arial Black" pitchFamily="34" charset="0"/>
              </a:rPr>
              <a:t>(</a:t>
            </a:r>
            <a:r>
              <a:rPr lang="en-US" sz="800" dirty="0" err="1">
                <a:solidFill>
                  <a:schemeClr val="bg1"/>
                </a:solidFill>
                <a:latin typeface="Arial Black" pitchFamily="34" charset="0"/>
              </a:rPr>
              <a:t>conversation_demo</a:t>
            </a:r>
            <a:r>
              <a:rPr lang="en-US" sz="800" dirty="0">
                <a:solidFill>
                  <a:schemeClr val="bg1"/>
                </a:solidFill>
                <a:latin typeface="Arial Black" pitchFamily="34" charset="0"/>
              </a:rPr>
              <a:t>)</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r>
              <a:rPr lang="en-US" sz="800" dirty="0">
                <a:solidFill>
                  <a:srgbClr val="FFFF00"/>
                </a:solidFill>
                <a:latin typeface="Arial Black" pitchFamily="34" charset="0"/>
              </a:rPr>
              <a:t>#create the window using TK class </a:t>
            </a:r>
          </a:p>
          <a:p>
            <a:r>
              <a:rPr lang="en-US" sz="800" dirty="0">
                <a:solidFill>
                  <a:schemeClr val="bg1"/>
                </a:solidFill>
                <a:latin typeface="Arial Black" pitchFamily="34" charset="0"/>
              </a:rPr>
              <a:t>main = </a:t>
            </a:r>
            <a:r>
              <a:rPr lang="en-US" sz="800" dirty="0" err="1">
                <a:solidFill>
                  <a:schemeClr val="bg1"/>
                </a:solidFill>
                <a:latin typeface="Arial Black" pitchFamily="34" charset="0"/>
              </a:rPr>
              <a:t>Tk</a:t>
            </a:r>
            <a:r>
              <a:rPr lang="en-US" sz="800" dirty="0">
                <a:solidFill>
                  <a:schemeClr val="bg1"/>
                </a:solidFill>
                <a:latin typeface="Arial Black" pitchFamily="34" charset="0"/>
              </a:rPr>
              <a:t>()</a:t>
            </a:r>
          </a:p>
          <a:p>
            <a:endParaRPr lang="en-US" sz="800" dirty="0">
              <a:solidFill>
                <a:schemeClr val="bg1"/>
              </a:solidFill>
              <a:latin typeface="Arial Black" pitchFamily="34" charset="0"/>
            </a:endParaRPr>
          </a:p>
          <a:p>
            <a:r>
              <a:rPr lang="en-US" sz="800" dirty="0" err="1">
                <a:solidFill>
                  <a:schemeClr val="bg1"/>
                </a:solidFill>
                <a:latin typeface="Arial Black" pitchFamily="34" charset="0"/>
              </a:rPr>
              <a:t>main.geometry</a:t>
            </a:r>
            <a:r>
              <a:rPr lang="en-US" sz="800" dirty="0">
                <a:solidFill>
                  <a:schemeClr val="bg1"/>
                </a:solidFill>
                <a:latin typeface="Arial Black" pitchFamily="34" charset="0"/>
              </a:rPr>
              <a:t>("500x650") </a:t>
            </a:r>
            <a:r>
              <a:rPr lang="en-US" sz="800" dirty="0">
                <a:solidFill>
                  <a:srgbClr val="FFFF00"/>
                </a:solidFill>
                <a:latin typeface="Arial Black" pitchFamily="34" charset="0"/>
              </a:rPr>
              <a:t>#give the size to main window</a:t>
            </a:r>
          </a:p>
          <a:p>
            <a:r>
              <a:rPr lang="en-US" sz="800" dirty="0" err="1">
                <a:solidFill>
                  <a:schemeClr val="bg1"/>
                </a:solidFill>
                <a:latin typeface="Arial Black" pitchFamily="34" charset="0"/>
              </a:rPr>
              <a:t>main.title</a:t>
            </a:r>
            <a:r>
              <a:rPr lang="en-US" sz="800" dirty="0">
                <a:solidFill>
                  <a:schemeClr val="bg1"/>
                </a:solidFill>
                <a:latin typeface="Arial Black" pitchFamily="34" charset="0"/>
              </a:rPr>
              <a:t>("</a:t>
            </a:r>
            <a:r>
              <a:rPr lang="en-US" sz="800" dirty="0" err="1">
                <a:solidFill>
                  <a:schemeClr val="bg1"/>
                </a:solidFill>
                <a:latin typeface="Arial Black" pitchFamily="34" charset="0"/>
              </a:rPr>
              <a:t>StufoBot</a:t>
            </a:r>
            <a:r>
              <a:rPr lang="en-US" sz="800" dirty="0">
                <a:solidFill>
                  <a:schemeClr val="bg1"/>
                </a:solidFill>
                <a:latin typeface="Arial Black" pitchFamily="34" charset="0"/>
              </a:rPr>
              <a:t> ") </a:t>
            </a:r>
            <a:r>
              <a:rPr lang="en-US" sz="800" dirty="0">
                <a:solidFill>
                  <a:srgbClr val="FFFF00"/>
                </a:solidFill>
                <a:latin typeface="Arial Black" pitchFamily="34" charset="0"/>
              </a:rPr>
              <a:t>#Give title</a:t>
            </a:r>
          </a:p>
          <a:p>
            <a:r>
              <a:rPr lang="en-US" sz="800" dirty="0" err="1">
                <a:solidFill>
                  <a:schemeClr val="bg1"/>
                </a:solidFill>
                <a:latin typeface="Arial Black" pitchFamily="34" charset="0"/>
              </a:rPr>
              <a:t>main.configure</a:t>
            </a:r>
            <a:r>
              <a:rPr lang="en-US" sz="800" dirty="0">
                <a:solidFill>
                  <a:schemeClr val="bg1"/>
                </a:solidFill>
                <a:latin typeface="Arial Black" pitchFamily="34" charset="0"/>
              </a:rPr>
              <a:t>(</a:t>
            </a:r>
            <a:r>
              <a:rPr lang="en-US" sz="800" dirty="0" err="1">
                <a:solidFill>
                  <a:schemeClr val="bg1"/>
                </a:solidFill>
                <a:latin typeface="Arial Black" pitchFamily="34" charset="0"/>
              </a:rPr>
              <a:t>bg</a:t>
            </a:r>
            <a:r>
              <a:rPr lang="en-US" sz="800" dirty="0">
                <a:solidFill>
                  <a:schemeClr val="bg1"/>
                </a:solidFill>
                <a:latin typeface="Arial Black" pitchFamily="34" charset="0"/>
              </a:rPr>
              <a:t>='black') </a:t>
            </a:r>
            <a:r>
              <a:rPr lang="en-US" sz="800" dirty="0">
                <a:solidFill>
                  <a:srgbClr val="FFFF00"/>
                </a:solidFill>
                <a:latin typeface="Arial Black" pitchFamily="34" charset="0"/>
              </a:rPr>
              <a:t>#background color set to black of window</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r>
              <a:rPr lang="en-US" sz="800" dirty="0">
                <a:solidFill>
                  <a:schemeClr val="bg1"/>
                </a:solidFill>
                <a:latin typeface="Arial Black" pitchFamily="34" charset="0"/>
              </a:rPr>
              <a:t>#to put image in window</a:t>
            </a:r>
          </a:p>
          <a:p>
            <a:r>
              <a:rPr lang="en-US" sz="800" dirty="0">
                <a:solidFill>
                  <a:schemeClr val="bg1"/>
                </a:solidFill>
                <a:latin typeface="Arial Black" pitchFamily="34" charset="0"/>
              </a:rPr>
              <a:t>width = 130</a:t>
            </a:r>
          </a:p>
          <a:p>
            <a:r>
              <a:rPr lang="en-US" sz="800" dirty="0">
                <a:solidFill>
                  <a:schemeClr val="bg1"/>
                </a:solidFill>
                <a:latin typeface="Arial Black" pitchFamily="34" charset="0"/>
              </a:rPr>
              <a:t>height =130</a:t>
            </a:r>
          </a:p>
          <a:p>
            <a:r>
              <a:rPr lang="en-US" sz="800" dirty="0" err="1">
                <a:solidFill>
                  <a:schemeClr val="bg1"/>
                </a:solidFill>
                <a:latin typeface="Arial Black" pitchFamily="34" charset="0"/>
              </a:rPr>
              <a:t>img</a:t>
            </a:r>
            <a:r>
              <a:rPr lang="en-US" sz="800" dirty="0">
                <a:solidFill>
                  <a:schemeClr val="bg1"/>
                </a:solidFill>
                <a:latin typeface="Arial Black" pitchFamily="34" charset="0"/>
              </a:rPr>
              <a:t> = </a:t>
            </a:r>
            <a:r>
              <a:rPr lang="en-US" sz="800" dirty="0" err="1">
                <a:solidFill>
                  <a:schemeClr val="bg1"/>
                </a:solidFill>
                <a:latin typeface="Arial Black" pitchFamily="34" charset="0"/>
              </a:rPr>
              <a:t>Image.open</a:t>
            </a:r>
            <a:r>
              <a:rPr lang="en-US" sz="800" dirty="0">
                <a:solidFill>
                  <a:schemeClr val="bg1"/>
                </a:solidFill>
                <a:latin typeface="Arial Black" pitchFamily="34" charset="0"/>
              </a:rPr>
              <a:t>("bot3.jpg")</a:t>
            </a:r>
          </a:p>
          <a:p>
            <a:r>
              <a:rPr lang="en-US" sz="800" dirty="0" err="1">
                <a:solidFill>
                  <a:schemeClr val="bg1"/>
                </a:solidFill>
                <a:latin typeface="Arial Black" pitchFamily="34" charset="0"/>
              </a:rPr>
              <a:t>img</a:t>
            </a:r>
            <a:r>
              <a:rPr lang="en-US" sz="800" dirty="0">
                <a:solidFill>
                  <a:schemeClr val="bg1"/>
                </a:solidFill>
                <a:latin typeface="Arial Black" pitchFamily="34" charset="0"/>
              </a:rPr>
              <a:t> = </a:t>
            </a:r>
            <a:r>
              <a:rPr lang="en-US" sz="800" dirty="0" err="1">
                <a:solidFill>
                  <a:schemeClr val="bg1"/>
                </a:solidFill>
                <a:latin typeface="Arial Black" pitchFamily="34" charset="0"/>
              </a:rPr>
              <a:t>img.resize</a:t>
            </a:r>
            <a:r>
              <a:rPr lang="en-US" sz="800" dirty="0">
                <a:solidFill>
                  <a:schemeClr val="bg1"/>
                </a:solidFill>
                <a:latin typeface="Arial Black" pitchFamily="34" charset="0"/>
              </a:rPr>
              <a:t>((</a:t>
            </a:r>
            <a:r>
              <a:rPr lang="en-US" sz="800" dirty="0" err="1">
                <a:solidFill>
                  <a:schemeClr val="bg1"/>
                </a:solidFill>
                <a:latin typeface="Arial Black" pitchFamily="34" charset="0"/>
              </a:rPr>
              <a:t>width,height</a:t>
            </a:r>
            <a:r>
              <a:rPr lang="en-US" sz="800" dirty="0">
                <a:solidFill>
                  <a:schemeClr val="bg1"/>
                </a:solidFill>
                <a:latin typeface="Arial Black" pitchFamily="34" charset="0"/>
              </a:rPr>
              <a:t>), </a:t>
            </a:r>
            <a:r>
              <a:rPr lang="en-US" sz="800" dirty="0" err="1">
                <a:solidFill>
                  <a:schemeClr val="bg1"/>
                </a:solidFill>
                <a:latin typeface="Arial Black" pitchFamily="34" charset="0"/>
              </a:rPr>
              <a:t>Image.ANTIALIAS</a:t>
            </a:r>
            <a:r>
              <a:rPr lang="en-US" sz="800" dirty="0">
                <a:solidFill>
                  <a:schemeClr val="bg1"/>
                </a:solidFill>
                <a:latin typeface="Arial Black" pitchFamily="34" charset="0"/>
              </a:rPr>
              <a:t>) </a:t>
            </a:r>
            <a:r>
              <a:rPr lang="en-US" sz="800" dirty="0">
                <a:solidFill>
                  <a:srgbClr val="FFFF00"/>
                </a:solidFill>
                <a:latin typeface="Arial Black" pitchFamily="34" charset="0"/>
              </a:rPr>
              <a:t>#resize the photo</a:t>
            </a:r>
          </a:p>
          <a:p>
            <a:r>
              <a:rPr lang="en-US" sz="800" dirty="0" err="1">
                <a:solidFill>
                  <a:schemeClr val="bg1"/>
                </a:solidFill>
                <a:latin typeface="Arial Black" pitchFamily="34" charset="0"/>
              </a:rPr>
              <a:t>photoImg</a:t>
            </a:r>
            <a:r>
              <a:rPr lang="en-US" sz="800" dirty="0">
                <a:solidFill>
                  <a:schemeClr val="bg1"/>
                </a:solidFill>
                <a:latin typeface="Arial Black" pitchFamily="34" charset="0"/>
              </a:rPr>
              <a:t> =  </a:t>
            </a:r>
            <a:r>
              <a:rPr lang="en-US" sz="800" dirty="0" err="1">
                <a:solidFill>
                  <a:schemeClr val="bg1"/>
                </a:solidFill>
                <a:latin typeface="Arial Black" pitchFamily="34" charset="0"/>
              </a:rPr>
              <a:t>ImageTk.PhotoImage</a:t>
            </a:r>
            <a:r>
              <a:rPr lang="en-US" sz="800" dirty="0">
                <a:solidFill>
                  <a:schemeClr val="bg1"/>
                </a:solidFill>
                <a:latin typeface="Arial Black" pitchFamily="34" charset="0"/>
              </a:rPr>
              <a:t>(</a:t>
            </a:r>
            <a:r>
              <a:rPr lang="en-US" sz="800" dirty="0" err="1">
                <a:solidFill>
                  <a:schemeClr val="bg1"/>
                </a:solidFill>
                <a:latin typeface="Arial Black" pitchFamily="34" charset="0"/>
              </a:rPr>
              <a:t>img</a:t>
            </a:r>
            <a:r>
              <a:rPr lang="en-US" sz="800" dirty="0">
                <a:solidFill>
                  <a:schemeClr val="bg1"/>
                </a:solidFill>
                <a:latin typeface="Arial Black" pitchFamily="34" charset="0"/>
              </a:rPr>
              <a:t>) </a:t>
            </a:r>
            <a:r>
              <a:rPr lang="en-US" sz="800" dirty="0">
                <a:solidFill>
                  <a:srgbClr val="FFFF00"/>
                </a:solidFill>
                <a:latin typeface="Arial Black" pitchFamily="34" charset="0"/>
              </a:rPr>
              <a:t>#create image object using </a:t>
            </a:r>
            <a:r>
              <a:rPr lang="en-US" sz="800" dirty="0" err="1">
                <a:solidFill>
                  <a:srgbClr val="FFFF00"/>
                </a:solidFill>
                <a:latin typeface="Arial Black" pitchFamily="34" charset="0"/>
              </a:rPr>
              <a:t>PhotoImage</a:t>
            </a:r>
            <a:r>
              <a:rPr lang="en-US" sz="800" dirty="0">
                <a:solidFill>
                  <a:srgbClr val="FFFF00"/>
                </a:solidFill>
                <a:latin typeface="Arial Black" pitchFamily="34" charset="0"/>
              </a:rPr>
              <a:t> class</a:t>
            </a:r>
          </a:p>
          <a:p>
            <a:endParaRPr lang="en-US" sz="800" dirty="0">
              <a:solidFill>
                <a:schemeClr val="bg1"/>
              </a:solidFill>
              <a:latin typeface="Arial Black" pitchFamily="34" charset="0"/>
            </a:endParaRPr>
          </a:p>
          <a:p>
            <a:r>
              <a:rPr lang="en-US" sz="800" dirty="0">
                <a:solidFill>
                  <a:srgbClr val="FFFF00"/>
                </a:solidFill>
                <a:latin typeface="Arial Black" pitchFamily="34" charset="0"/>
              </a:rPr>
              <a:t>#create Label using Label class and giving it to parent window  and giving image object </a:t>
            </a:r>
          </a:p>
          <a:p>
            <a:r>
              <a:rPr lang="en-US" sz="800" dirty="0">
                <a:solidFill>
                  <a:schemeClr val="bg1"/>
                </a:solidFill>
                <a:latin typeface="Arial Black" pitchFamily="34" charset="0"/>
              </a:rPr>
              <a:t>photo = Label(main, image=</a:t>
            </a:r>
            <a:r>
              <a:rPr lang="en-US" sz="800" dirty="0" err="1">
                <a:solidFill>
                  <a:schemeClr val="bg1"/>
                </a:solidFill>
                <a:latin typeface="Arial Black" pitchFamily="34" charset="0"/>
              </a:rPr>
              <a:t>photoImg</a:t>
            </a:r>
            <a:r>
              <a:rPr lang="en-US" sz="800" dirty="0">
                <a:solidFill>
                  <a:schemeClr val="bg1"/>
                </a:solidFill>
                <a:latin typeface="Arial Black" pitchFamily="34" charset="0"/>
              </a:rPr>
              <a:t>)</a:t>
            </a:r>
          </a:p>
          <a:p>
            <a:r>
              <a:rPr lang="en-US" sz="800" dirty="0" err="1">
                <a:solidFill>
                  <a:schemeClr val="bg1"/>
                </a:solidFill>
                <a:latin typeface="Arial Black" pitchFamily="34" charset="0"/>
              </a:rPr>
              <a:t>photo.pack</a:t>
            </a:r>
            <a:r>
              <a:rPr lang="en-US" sz="800" dirty="0">
                <a:solidFill>
                  <a:schemeClr val="bg1"/>
                </a:solidFill>
                <a:latin typeface="Arial Black" pitchFamily="34" charset="0"/>
              </a:rPr>
              <a:t>(</a:t>
            </a:r>
            <a:r>
              <a:rPr lang="en-US" sz="800" dirty="0" err="1">
                <a:solidFill>
                  <a:schemeClr val="bg1"/>
                </a:solidFill>
                <a:latin typeface="Arial Black" pitchFamily="34" charset="0"/>
              </a:rPr>
              <a:t>pady</a:t>
            </a:r>
            <a:r>
              <a:rPr lang="en-US" sz="800" dirty="0">
                <a:solidFill>
                  <a:schemeClr val="bg1"/>
                </a:solidFill>
                <a:latin typeface="Arial Black" pitchFamily="34" charset="0"/>
              </a:rPr>
              <a:t>=5)</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r>
              <a:rPr lang="en-US" sz="800" dirty="0">
                <a:solidFill>
                  <a:srgbClr val="FFFF00"/>
                </a:solidFill>
                <a:latin typeface="Arial Black" pitchFamily="34" charset="0"/>
              </a:rPr>
              <a:t>#crate frame giving main  windows as parent window</a:t>
            </a:r>
          </a:p>
          <a:p>
            <a:r>
              <a:rPr lang="en-US" sz="800" dirty="0">
                <a:solidFill>
                  <a:schemeClr val="bg1"/>
                </a:solidFill>
                <a:latin typeface="Arial Black" pitchFamily="34" charset="0"/>
              </a:rPr>
              <a:t>frame = Frame(main)</a:t>
            </a:r>
          </a:p>
          <a:p>
            <a:endParaRPr lang="en-US" sz="800" dirty="0">
              <a:solidFill>
                <a:schemeClr val="bg1"/>
              </a:solidFill>
              <a:latin typeface="Arial Black" pitchFamily="34" charset="0"/>
            </a:endParaRPr>
          </a:p>
          <a:p>
            <a:r>
              <a:rPr lang="en-US" sz="800" dirty="0">
                <a:solidFill>
                  <a:srgbClr val="FFFF00"/>
                </a:solidFill>
                <a:latin typeface="Arial Black" pitchFamily="34" charset="0"/>
              </a:rPr>
              <a:t>#create scrollbar</a:t>
            </a:r>
          </a:p>
          <a:p>
            <a:r>
              <a:rPr lang="en-US" sz="800" dirty="0" err="1">
                <a:solidFill>
                  <a:schemeClr val="bg1"/>
                </a:solidFill>
                <a:latin typeface="Arial Black" pitchFamily="34" charset="0"/>
              </a:rPr>
              <a:t>sc</a:t>
            </a:r>
            <a:r>
              <a:rPr lang="en-US" sz="800" dirty="0">
                <a:solidFill>
                  <a:schemeClr val="bg1"/>
                </a:solidFill>
                <a:latin typeface="Arial Black" pitchFamily="34" charset="0"/>
              </a:rPr>
              <a:t>=Scrollbar(frame) </a:t>
            </a:r>
          </a:p>
          <a:p>
            <a:endParaRPr lang="en-US" sz="800" dirty="0">
              <a:solidFill>
                <a:schemeClr val="bg1"/>
              </a:solidFill>
              <a:latin typeface="Arial Black" pitchFamily="34" charset="0"/>
            </a:endParaRPr>
          </a:p>
          <a:p>
            <a:endParaRPr lang="en-US" sz="800" dirty="0">
              <a:solidFill>
                <a:srgbClr val="FFFF00"/>
              </a:solidFill>
              <a:latin typeface="Arial Black" pitchFamily="34" charset="0"/>
            </a:endParaRPr>
          </a:p>
          <a:p>
            <a:r>
              <a:rPr lang="en-US" sz="800" dirty="0">
                <a:solidFill>
                  <a:srgbClr val="FFFF00"/>
                </a:solidFill>
                <a:latin typeface="Arial Black" pitchFamily="34" charset="0"/>
              </a:rPr>
              <a:t>#create </a:t>
            </a:r>
            <a:r>
              <a:rPr lang="en-US" sz="800" dirty="0" err="1">
                <a:solidFill>
                  <a:srgbClr val="FFFF00"/>
                </a:solidFill>
                <a:latin typeface="Arial Black" pitchFamily="34" charset="0"/>
              </a:rPr>
              <a:t>listbox</a:t>
            </a:r>
            <a:r>
              <a:rPr lang="en-US" sz="800" dirty="0">
                <a:solidFill>
                  <a:srgbClr val="FFFF00"/>
                </a:solidFill>
                <a:latin typeface="Arial Black" pitchFamily="34" charset="0"/>
              </a:rPr>
              <a:t>  and give frame as parent window</a:t>
            </a:r>
          </a:p>
          <a:p>
            <a:r>
              <a:rPr lang="en-US" sz="800" dirty="0">
                <a:solidFill>
                  <a:schemeClr val="bg1"/>
                </a:solidFill>
                <a:latin typeface="Arial Black" pitchFamily="34" charset="0"/>
              </a:rPr>
              <a:t>#to active scrollbar using </a:t>
            </a:r>
            <a:r>
              <a:rPr lang="en-US" sz="800" dirty="0" err="1">
                <a:solidFill>
                  <a:schemeClr val="bg1"/>
                </a:solidFill>
                <a:latin typeface="Arial Black" pitchFamily="34" charset="0"/>
              </a:rPr>
              <a:t>yscrollcommand</a:t>
            </a:r>
            <a:r>
              <a:rPr lang="en-US" sz="800" dirty="0">
                <a:solidFill>
                  <a:schemeClr val="bg1"/>
                </a:solidFill>
                <a:latin typeface="Arial Black" pitchFamily="34" charset="0"/>
              </a:rPr>
              <a:t> property by giving set reference function</a:t>
            </a:r>
          </a:p>
          <a:p>
            <a:r>
              <a:rPr lang="en-US" sz="800" dirty="0" err="1">
                <a:solidFill>
                  <a:schemeClr val="bg1"/>
                </a:solidFill>
                <a:latin typeface="Arial Black" pitchFamily="34" charset="0"/>
              </a:rPr>
              <a:t>msgs</a:t>
            </a:r>
            <a:r>
              <a:rPr lang="en-US" sz="800" dirty="0">
                <a:solidFill>
                  <a:schemeClr val="bg1"/>
                </a:solidFill>
                <a:latin typeface="Arial Black" pitchFamily="34" charset="0"/>
              </a:rPr>
              <a:t>=</a:t>
            </a:r>
            <a:r>
              <a:rPr lang="en-US" sz="800" dirty="0" err="1">
                <a:solidFill>
                  <a:schemeClr val="bg1"/>
                </a:solidFill>
                <a:latin typeface="Arial Black" pitchFamily="34" charset="0"/>
              </a:rPr>
              <a:t>Listbox</a:t>
            </a:r>
            <a:r>
              <a:rPr lang="en-US" sz="800" dirty="0">
                <a:solidFill>
                  <a:schemeClr val="bg1"/>
                </a:solidFill>
                <a:latin typeface="Arial Black" pitchFamily="34" charset="0"/>
              </a:rPr>
              <a:t>(frame, width=80, height=20, </a:t>
            </a:r>
            <a:r>
              <a:rPr lang="en-US" sz="800" dirty="0" err="1">
                <a:solidFill>
                  <a:schemeClr val="bg1"/>
                </a:solidFill>
                <a:latin typeface="Arial Black" pitchFamily="34" charset="0"/>
              </a:rPr>
              <a:t>yscrollcommand</a:t>
            </a:r>
            <a:r>
              <a:rPr lang="en-US" sz="800" dirty="0">
                <a:solidFill>
                  <a:schemeClr val="bg1"/>
                </a:solidFill>
                <a:latin typeface="Arial Black" pitchFamily="34" charset="0"/>
              </a:rPr>
              <a:t>=</a:t>
            </a:r>
            <a:r>
              <a:rPr lang="en-US" sz="800" dirty="0" err="1">
                <a:solidFill>
                  <a:schemeClr val="bg1"/>
                </a:solidFill>
                <a:latin typeface="Arial Black" pitchFamily="34" charset="0"/>
              </a:rPr>
              <a:t>sc.set</a:t>
            </a:r>
            <a:r>
              <a:rPr lang="en-US" sz="800" dirty="0">
                <a:solidFill>
                  <a:schemeClr val="bg1"/>
                </a:solidFill>
                <a:latin typeface="Arial Black" pitchFamily="34" charset="0"/>
              </a:rPr>
              <a:t>)</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r>
              <a:rPr lang="en-US" sz="800" dirty="0">
                <a:solidFill>
                  <a:srgbClr val="FFFF00"/>
                </a:solidFill>
                <a:latin typeface="Arial Black" pitchFamily="34" charset="0"/>
              </a:rPr>
              <a:t>#now pack these all</a:t>
            </a:r>
          </a:p>
          <a:p>
            <a:r>
              <a:rPr lang="en-US" sz="800" dirty="0" err="1">
                <a:solidFill>
                  <a:schemeClr val="bg1"/>
                </a:solidFill>
                <a:latin typeface="Arial Black" pitchFamily="34" charset="0"/>
              </a:rPr>
              <a:t>sc.pack</a:t>
            </a:r>
            <a:r>
              <a:rPr lang="en-US" sz="800" dirty="0">
                <a:solidFill>
                  <a:schemeClr val="bg1"/>
                </a:solidFill>
                <a:latin typeface="Arial Black" pitchFamily="34" charset="0"/>
              </a:rPr>
              <a:t>(side=RIGHT, fill=Y) </a:t>
            </a:r>
          </a:p>
          <a:p>
            <a:r>
              <a:rPr lang="en-US" sz="800" dirty="0" err="1">
                <a:solidFill>
                  <a:schemeClr val="bg1"/>
                </a:solidFill>
                <a:latin typeface="Arial Black" pitchFamily="34" charset="0"/>
              </a:rPr>
              <a:t>msgs.pack</a:t>
            </a:r>
            <a:r>
              <a:rPr lang="en-US" sz="800" dirty="0">
                <a:solidFill>
                  <a:schemeClr val="bg1"/>
                </a:solidFill>
                <a:latin typeface="Arial Black" pitchFamily="34" charset="0"/>
              </a:rPr>
              <a:t>(side=LEFT, fill=BOTH, </a:t>
            </a:r>
            <a:r>
              <a:rPr lang="en-US" sz="800" dirty="0" err="1">
                <a:solidFill>
                  <a:schemeClr val="bg1"/>
                </a:solidFill>
                <a:latin typeface="Arial Black" pitchFamily="34" charset="0"/>
              </a:rPr>
              <a:t>pady</a:t>
            </a:r>
            <a:r>
              <a:rPr lang="en-US" sz="800" dirty="0">
                <a:solidFill>
                  <a:schemeClr val="bg1"/>
                </a:solidFill>
                <a:latin typeface="Arial Black" pitchFamily="34" charset="0"/>
              </a:rPr>
              <a:t>=10)</a:t>
            </a:r>
          </a:p>
          <a:p>
            <a:r>
              <a:rPr lang="en-US" sz="800" dirty="0" err="1">
                <a:solidFill>
                  <a:schemeClr val="bg1"/>
                </a:solidFill>
                <a:latin typeface="Arial Black" pitchFamily="34" charset="0"/>
              </a:rPr>
              <a:t>frame.pack</a:t>
            </a:r>
            <a:r>
              <a:rPr lang="en-US" sz="800" dirty="0">
                <a:solidFill>
                  <a:schemeClr val="bg1"/>
                </a:solidFill>
                <a:latin typeface="Arial Black" pitchFamily="34" charset="0"/>
              </a:rPr>
              <a:t>()</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a:p>
            <a:r>
              <a:rPr lang="en-US" sz="800" dirty="0">
                <a:solidFill>
                  <a:srgbClr val="FFFF00"/>
                </a:solidFill>
                <a:latin typeface="Arial Black" pitchFamily="34" charset="0"/>
              </a:rPr>
              <a:t>#creating text field and put in main window using font tuple.</a:t>
            </a:r>
          </a:p>
          <a:p>
            <a:r>
              <a:rPr lang="en-US" sz="800" dirty="0" err="1">
                <a:solidFill>
                  <a:schemeClr val="bg1"/>
                </a:solidFill>
                <a:latin typeface="Arial Black" pitchFamily="34" charset="0"/>
              </a:rPr>
              <a:t>textF</a:t>
            </a:r>
            <a:r>
              <a:rPr lang="en-US" sz="800" dirty="0">
                <a:solidFill>
                  <a:schemeClr val="bg1"/>
                </a:solidFill>
                <a:latin typeface="Arial Black" pitchFamily="34" charset="0"/>
              </a:rPr>
              <a:t> = Entry(main, font=("Verdana",12))</a:t>
            </a:r>
          </a:p>
          <a:p>
            <a:r>
              <a:rPr lang="en-US" sz="800" dirty="0" err="1">
                <a:solidFill>
                  <a:schemeClr val="bg1"/>
                </a:solidFill>
                <a:latin typeface="Arial Black" pitchFamily="34" charset="0"/>
              </a:rPr>
              <a:t>textF.pack</a:t>
            </a:r>
            <a:r>
              <a:rPr lang="en-US" sz="800" dirty="0">
                <a:solidFill>
                  <a:schemeClr val="bg1"/>
                </a:solidFill>
                <a:latin typeface="Arial Black" pitchFamily="34" charset="0"/>
              </a:rPr>
              <a:t>(fill=X , </a:t>
            </a:r>
            <a:r>
              <a:rPr lang="en-US" sz="800" dirty="0" err="1">
                <a:solidFill>
                  <a:schemeClr val="bg1"/>
                </a:solidFill>
                <a:latin typeface="Arial Black" pitchFamily="34" charset="0"/>
              </a:rPr>
              <a:t>pady</a:t>
            </a:r>
            <a:r>
              <a:rPr lang="en-US" sz="800" dirty="0">
                <a:solidFill>
                  <a:schemeClr val="bg1"/>
                </a:solidFill>
                <a:latin typeface="Arial Black" pitchFamily="34" charset="0"/>
              </a:rPr>
              <a:t>=10)</a:t>
            </a:r>
          </a:p>
          <a:p>
            <a:endParaRPr lang="en-US" sz="800" dirty="0">
              <a:solidFill>
                <a:schemeClr val="bg1"/>
              </a:solidFill>
              <a:latin typeface="Arial Black" pitchFamily="34" charset="0"/>
            </a:endParaRPr>
          </a:p>
          <a:p>
            <a:endParaRPr lang="en-US" sz="800" dirty="0">
              <a:solidFill>
                <a:schemeClr val="bg1"/>
              </a:solidFill>
              <a:latin typeface="Arial Black" pitchFamily="34" charset="0"/>
            </a:endParaRPr>
          </a:p>
        </p:txBody>
      </p:sp>
    </p:spTree>
    <p:extLst>
      <p:ext uri="{BB962C8B-B14F-4D97-AF65-F5344CB8AC3E}">
        <p14:creationId xmlns:p14="http://schemas.microsoft.com/office/powerpoint/2010/main" val="3660081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52400" y="143540"/>
            <a:ext cx="8839200" cy="6401753"/>
          </a:xfrm>
          <a:prstGeom prst="rect">
            <a:avLst/>
          </a:prstGeom>
          <a:noFill/>
        </p:spPr>
        <p:txBody>
          <a:bodyPr wrap="square" rtlCol="0">
            <a:spAutoFit/>
          </a:bodyPr>
          <a:lstStyle/>
          <a:p>
            <a:r>
              <a:rPr lang="en-US" sz="1000" dirty="0" smtClean="0">
                <a:solidFill>
                  <a:schemeClr val="bg1"/>
                </a:solidFill>
                <a:latin typeface="Arial Black" pitchFamily="34" charset="0"/>
              </a:rPr>
              <a:t>engine = </a:t>
            </a:r>
            <a:r>
              <a:rPr lang="en-US" sz="1000" dirty="0" err="1" smtClean="0">
                <a:solidFill>
                  <a:schemeClr val="bg1"/>
                </a:solidFill>
                <a:latin typeface="Arial Black" pitchFamily="34" charset="0"/>
              </a:rPr>
              <a:t>pt.init</a:t>
            </a:r>
            <a:r>
              <a:rPr lang="en-US" sz="1000" dirty="0" smtClean="0">
                <a:solidFill>
                  <a:srgbClr val="FFFF00"/>
                </a:solidFill>
                <a:latin typeface="Arial Black" pitchFamily="34" charset="0"/>
              </a:rPr>
              <a:t>() #</a:t>
            </a:r>
            <a:r>
              <a:rPr lang="en-US" sz="1000" dirty="0" err="1" smtClean="0">
                <a:solidFill>
                  <a:srgbClr val="FFFF00"/>
                </a:solidFill>
                <a:latin typeface="Arial Black" pitchFamily="34" charset="0"/>
              </a:rPr>
              <a:t>initilize</a:t>
            </a:r>
            <a:r>
              <a:rPr lang="en-US" sz="1000" dirty="0" smtClean="0">
                <a:solidFill>
                  <a:srgbClr val="FFFF00"/>
                </a:solidFill>
                <a:latin typeface="Arial Black" pitchFamily="34" charset="0"/>
              </a:rPr>
              <a:t> the pyttsx3 </a:t>
            </a:r>
            <a:r>
              <a:rPr lang="en-US" sz="1000" dirty="0" err="1" smtClean="0">
                <a:solidFill>
                  <a:srgbClr val="FFFF00"/>
                </a:solidFill>
                <a:latin typeface="Arial Black" pitchFamily="34" charset="0"/>
              </a:rPr>
              <a:t>module,it</a:t>
            </a:r>
            <a:r>
              <a:rPr lang="en-US" sz="1000" dirty="0" smtClean="0">
                <a:solidFill>
                  <a:srgbClr val="FFFF00"/>
                </a:solidFill>
                <a:latin typeface="Arial Black" pitchFamily="34" charset="0"/>
              </a:rPr>
              <a:t> returns a pyttsx3.Engine instance store it in engine variable</a:t>
            </a:r>
            <a:r>
              <a:rPr lang="en-US" sz="1000" dirty="0" smtClean="0">
                <a:solidFill>
                  <a:schemeClr val="bg1"/>
                </a:solidFill>
                <a:latin typeface="Arial Black" pitchFamily="34" charset="0"/>
              </a:rPr>
              <a:t>.</a:t>
            </a:r>
          </a:p>
          <a:p>
            <a:r>
              <a:rPr lang="en-US" sz="1000" dirty="0" smtClean="0">
                <a:solidFill>
                  <a:schemeClr val="bg1"/>
                </a:solidFill>
                <a:latin typeface="Arial Black" pitchFamily="34" charset="0"/>
              </a:rPr>
              <a:t>voices = </a:t>
            </a:r>
            <a:r>
              <a:rPr lang="en-US" sz="1000" dirty="0" err="1" smtClean="0">
                <a:solidFill>
                  <a:schemeClr val="bg1"/>
                </a:solidFill>
                <a:latin typeface="Arial Black" pitchFamily="34" charset="0"/>
              </a:rPr>
              <a:t>engine.getProperty</a:t>
            </a:r>
            <a:r>
              <a:rPr lang="en-US" sz="1000" dirty="0" smtClean="0">
                <a:solidFill>
                  <a:schemeClr val="bg1"/>
                </a:solidFill>
                <a:latin typeface="Arial Black" pitchFamily="34" charset="0"/>
              </a:rPr>
              <a:t>('voices') </a:t>
            </a:r>
            <a:r>
              <a:rPr lang="en-US" sz="1000" dirty="0" smtClean="0">
                <a:solidFill>
                  <a:srgbClr val="FFFF00"/>
                </a:solidFill>
                <a:latin typeface="Arial Black" pitchFamily="34" charset="0"/>
              </a:rPr>
              <a:t>#returns a list   </a:t>
            </a:r>
          </a:p>
          <a:p>
            <a:r>
              <a:rPr lang="en-US" sz="1000" dirty="0" err="1" smtClean="0">
                <a:solidFill>
                  <a:schemeClr val="bg1"/>
                </a:solidFill>
                <a:latin typeface="Arial Black" pitchFamily="34" charset="0"/>
              </a:rPr>
              <a:t>engine.setProperty</a:t>
            </a:r>
            <a:r>
              <a:rPr lang="en-US" sz="1000" dirty="0" smtClean="0">
                <a:solidFill>
                  <a:schemeClr val="bg1"/>
                </a:solidFill>
                <a:latin typeface="Arial Black" pitchFamily="34" charset="0"/>
              </a:rPr>
              <a:t>('voice', voices[0].id) </a:t>
            </a:r>
            <a:r>
              <a:rPr lang="en-US" sz="1000" dirty="0" smtClean="0">
                <a:solidFill>
                  <a:srgbClr val="FFFF00"/>
                </a:solidFill>
                <a:latin typeface="Arial Black" pitchFamily="34" charset="0"/>
              </a:rPr>
              <a:t>#here key is voice and value is id of male voice ,voices[0] will be for male.</a:t>
            </a:r>
          </a:p>
          <a:p>
            <a:endParaRPr lang="en-US" sz="1000" dirty="0" smtClean="0">
              <a:solidFill>
                <a:schemeClr val="bg1"/>
              </a:solidFill>
              <a:latin typeface="Arial Black" pitchFamily="34" charset="0"/>
            </a:endParaRPr>
          </a:p>
          <a:p>
            <a:endParaRPr lang="en-US" sz="1000" dirty="0" smtClean="0">
              <a:solidFill>
                <a:schemeClr val="bg1"/>
              </a:solidFill>
              <a:latin typeface="Arial Black" pitchFamily="34" charset="0"/>
            </a:endParaRPr>
          </a:p>
          <a:p>
            <a:endParaRPr lang="en-US" sz="1000" dirty="0" smtClean="0">
              <a:solidFill>
                <a:schemeClr val="bg1"/>
              </a:solidFill>
              <a:latin typeface="Arial Black" pitchFamily="34" charset="0"/>
            </a:endParaRPr>
          </a:p>
          <a:p>
            <a:r>
              <a:rPr lang="en-US" sz="1000" dirty="0" smtClean="0">
                <a:solidFill>
                  <a:srgbClr val="FFFF00"/>
                </a:solidFill>
                <a:latin typeface="Arial Black" pitchFamily="34" charset="0"/>
              </a:rPr>
              <a:t>#for speaking the word argument  giving to speak function.</a:t>
            </a:r>
          </a:p>
          <a:p>
            <a:r>
              <a:rPr lang="en-US" sz="1000" dirty="0" err="1" smtClean="0">
                <a:solidFill>
                  <a:schemeClr val="bg1"/>
                </a:solidFill>
                <a:latin typeface="Arial Black" pitchFamily="34" charset="0"/>
              </a:rPr>
              <a:t>def</a:t>
            </a:r>
            <a:r>
              <a:rPr lang="en-US" sz="1000" dirty="0" smtClean="0">
                <a:solidFill>
                  <a:schemeClr val="bg1"/>
                </a:solidFill>
                <a:latin typeface="Arial Black" pitchFamily="34" charset="0"/>
              </a:rPr>
              <a:t> speak(word):</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engine.say</a:t>
            </a:r>
            <a:r>
              <a:rPr lang="en-US" sz="1000" dirty="0" smtClean="0">
                <a:solidFill>
                  <a:schemeClr val="bg1"/>
                </a:solidFill>
                <a:latin typeface="Arial Black" pitchFamily="34" charset="0"/>
              </a:rPr>
              <a:t>(word)</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engine.runAndWait</a:t>
            </a:r>
            <a:r>
              <a:rPr lang="en-US" sz="1000" dirty="0" smtClean="0">
                <a:solidFill>
                  <a:schemeClr val="bg1"/>
                </a:solidFill>
                <a:latin typeface="Arial Black" pitchFamily="34" charset="0"/>
              </a:rPr>
              <a:t>()</a:t>
            </a:r>
          </a:p>
          <a:p>
            <a:r>
              <a:rPr lang="en-US" sz="1000" dirty="0" smtClean="0">
                <a:solidFill>
                  <a:schemeClr val="bg1"/>
                </a:solidFill>
                <a:latin typeface="Arial Black" pitchFamily="34" charset="0"/>
              </a:rPr>
              <a:t>    </a:t>
            </a:r>
          </a:p>
          <a:p>
            <a:endParaRPr lang="en-US" sz="1000" dirty="0" smtClean="0">
              <a:solidFill>
                <a:schemeClr val="bg1"/>
              </a:solidFill>
              <a:latin typeface="Arial Black" pitchFamily="34" charset="0"/>
            </a:endParaRPr>
          </a:p>
          <a:p>
            <a:r>
              <a:rPr lang="en-US" sz="1000" dirty="0" smtClean="0">
                <a:solidFill>
                  <a:schemeClr val="bg1"/>
                </a:solidFill>
                <a:latin typeface="Arial Black" pitchFamily="34" charset="0"/>
              </a:rPr>
              <a:t>    </a:t>
            </a:r>
          </a:p>
          <a:p>
            <a:r>
              <a:rPr lang="en-US" sz="1000" dirty="0" smtClean="0">
                <a:solidFill>
                  <a:srgbClr val="FFFF00"/>
                </a:solidFill>
                <a:latin typeface="Arial Black" pitchFamily="34" charset="0"/>
              </a:rPr>
              <a:t>#Take audio as a input from user and convert it into string..</a:t>
            </a:r>
          </a:p>
          <a:p>
            <a:r>
              <a:rPr lang="en-US" sz="1000" dirty="0" err="1" smtClean="0">
                <a:solidFill>
                  <a:schemeClr val="bg1"/>
                </a:solidFill>
                <a:latin typeface="Arial Black" pitchFamily="34" charset="0"/>
              </a:rPr>
              <a:t>def</a:t>
            </a:r>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takeQuery</a:t>
            </a:r>
            <a:r>
              <a:rPr lang="en-US" sz="1000" dirty="0" smtClean="0">
                <a:solidFill>
                  <a:schemeClr val="bg1"/>
                </a:solidFill>
                <a:latin typeface="Arial Black" pitchFamily="34" charset="0"/>
              </a:rPr>
              <a:t>():</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sr</a:t>
            </a:r>
            <a:r>
              <a:rPr lang="en-US" sz="1000" dirty="0" smtClean="0">
                <a:solidFill>
                  <a:schemeClr val="bg1"/>
                </a:solidFill>
                <a:latin typeface="Arial Black" pitchFamily="34" charset="0"/>
              </a:rPr>
              <a:t>=</a:t>
            </a:r>
            <a:r>
              <a:rPr lang="en-US" sz="1000" dirty="0" err="1" smtClean="0">
                <a:solidFill>
                  <a:schemeClr val="bg1"/>
                </a:solidFill>
                <a:latin typeface="Arial Black" pitchFamily="34" charset="0"/>
              </a:rPr>
              <a:t>s.Recognizer</a:t>
            </a:r>
            <a:r>
              <a:rPr lang="en-US" sz="1000" dirty="0" smtClean="0">
                <a:solidFill>
                  <a:schemeClr val="bg1"/>
                </a:solidFill>
                <a:latin typeface="Arial Black" pitchFamily="34" charset="0"/>
              </a:rPr>
              <a:t>() </a:t>
            </a:r>
            <a:r>
              <a:rPr lang="en-US" sz="1000" dirty="0" smtClean="0">
                <a:solidFill>
                  <a:srgbClr val="FFFF00"/>
                </a:solidFill>
                <a:latin typeface="Arial Black" pitchFamily="34" charset="0"/>
              </a:rPr>
              <a:t>#create object </a:t>
            </a:r>
            <a:r>
              <a:rPr lang="en-US" sz="1000" dirty="0" err="1" smtClean="0">
                <a:solidFill>
                  <a:srgbClr val="FFFF00"/>
                </a:solidFill>
                <a:latin typeface="Arial Black" pitchFamily="34" charset="0"/>
              </a:rPr>
              <a:t>sr</a:t>
            </a:r>
            <a:r>
              <a:rPr lang="en-US" sz="1000" dirty="0" smtClean="0">
                <a:solidFill>
                  <a:srgbClr val="FFFF00"/>
                </a:solidFill>
                <a:latin typeface="Arial Black" pitchFamily="34" charset="0"/>
              </a:rPr>
              <a:t> of Recognizer class </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sr.pause_threshold</a:t>
            </a:r>
            <a:r>
              <a:rPr lang="en-US" sz="1000" dirty="0" smtClean="0">
                <a:solidFill>
                  <a:schemeClr val="bg1"/>
                </a:solidFill>
                <a:latin typeface="Arial Black" pitchFamily="34" charset="0"/>
              </a:rPr>
              <a:t> = 1 </a:t>
            </a:r>
            <a:r>
              <a:rPr lang="en-US" sz="1000" dirty="0" smtClean="0">
                <a:solidFill>
                  <a:srgbClr val="FFFF00"/>
                </a:solidFill>
                <a:latin typeface="Arial Black" pitchFamily="34" charset="0"/>
              </a:rPr>
              <a:t>#</a:t>
            </a:r>
            <a:r>
              <a:rPr lang="en-US" sz="1000" dirty="0" err="1" smtClean="0">
                <a:solidFill>
                  <a:srgbClr val="FFFF00"/>
                </a:solidFill>
                <a:latin typeface="Arial Black" pitchFamily="34" charset="0"/>
              </a:rPr>
              <a:t>oause_threshold</a:t>
            </a:r>
            <a:r>
              <a:rPr lang="en-US" sz="1000" dirty="0" smtClean="0">
                <a:solidFill>
                  <a:srgbClr val="FFFF00"/>
                </a:solidFill>
                <a:latin typeface="Arial Black" pitchFamily="34" charset="0"/>
              </a:rPr>
              <a:t> property by using </a:t>
            </a:r>
            <a:r>
              <a:rPr lang="en-US" sz="1000" dirty="0" err="1" smtClean="0">
                <a:solidFill>
                  <a:srgbClr val="FFFF00"/>
                </a:solidFill>
                <a:latin typeface="Arial Black" pitchFamily="34" charset="0"/>
              </a:rPr>
              <a:t>sr</a:t>
            </a:r>
            <a:r>
              <a:rPr lang="en-US" sz="1000" dirty="0" smtClean="0">
                <a:solidFill>
                  <a:srgbClr val="FFFF00"/>
                </a:solidFill>
                <a:latin typeface="Arial Black" pitchFamily="34" charset="0"/>
              </a:rPr>
              <a:t> object</a:t>
            </a:r>
          </a:p>
          <a:p>
            <a:r>
              <a:rPr lang="en-US" sz="1000" dirty="0" smtClean="0">
                <a:solidFill>
                  <a:srgbClr val="FFFF00"/>
                </a:solidFill>
                <a:latin typeface="Arial Black" pitchFamily="34" charset="0"/>
              </a:rPr>
              <a:t>    </a:t>
            </a:r>
          </a:p>
          <a:p>
            <a:r>
              <a:rPr lang="en-US" sz="1000" dirty="0" smtClean="0">
                <a:solidFill>
                  <a:schemeClr val="bg1"/>
                </a:solidFill>
                <a:latin typeface="Arial Black" pitchFamily="34" charset="0"/>
              </a:rPr>
              <a:t>    print("</a:t>
            </a:r>
            <a:r>
              <a:rPr lang="en-US" sz="1000" dirty="0" err="1" smtClean="0">
                <a:solidFill>
                  <a:schemeClr val="bg1"/>
                </a:solidFill>
                <a:latin typeface="Arial Black" pitchFamily="34" charset="0"/>
              </a:rPr>
              <a:t>Stufo</a:t>
            </a:r>
            <a:r>
              <a:rPr lang="en-US" sz="1000" dirty="0" smtClean="0">
                <a:solidFill>
                  <a:schemeClr val="bg1"/>
                </a:solidFill>
                <a:latin typeface="Arial Black" pitchFamily="34" charset="0"/>
              </a:rPr>
              <a:t> is listening to you...Try to speak")</a:t>
            </a:r>
          </a:p>
          <a:p>
            <a:r>
              <a:rPr lang="en-US" sz="1000" dirty="0" smtClean="0">
                <a:solidFill>
                  <a:schemeClr val="bg1"/>
                </a:solidFill>
                <a:latin typeface="Arial Black" pitchFamily="34" charset="0"/>
              </a:rPr>
              <a:t>    </a:t>
            </a:r>
          </a:p>
          <a:p>
            <a:r>
              <a:rPr lang="en-US" sz="1000" dirty="0" smtClean="0">
                <a:solidFill>
                  <a:srgbClr val="FFFF00"/>
                </a:solidFill>
                <a:latin typeface="Arial Black" pitchFamily="34" charset="0"/>
              </a:rPr>
              <a:t>    #create object of Microphone class m</a:t>
            </a:r>
          </a:p>
          <a:p>
            <a:r>
              <a:rPr lang="en-US" sz="1000" dirty="0" smtClean="0">
                <a:solidFill>
                  <a:srgbClr val="FFFF00"/>
                </a:solidFill>
                <a:latin typeface="Arial Black" pitchFamily="34" charset="0"/>
              </a:rPr>
              <a:t>    #Take audio via using the system's microphone </a:t>
            </a:r>
          </a:p>
          <a:p>
            <a:r>
              <a:rPr lang="en-US" sz="1000" dirty="0" smtClean="0">
                <a:solidFill>
                  <a:schemeClr val="bg1"/>
                </a:solidFill>
                <a:latin typeface="Arial Black" pitchFamily="34" charset="0"/>
              </a:rPr>
              <a:t>    with </a:t>
            </a:r>
            <a:r>
              <a:rPr lang="en-US" sz="1000" dirty="0" err="1" smtClean="0">
                <a:solidFill>
                  <a:schemeClr val="bg1"/>
                </a:solidFill>
                <a:latin typeface="Arial Black" pitchFamily="34" charset="0"/>
              </a:rPr>
              <a:t>s.Microphone</a:t>
            </a:r>
            <a:r>
              <a:rPr lang="en-US" sz="1000" dirty="0" smtClean="0">
                <a:solidFill>
                  <a:schemeClr val="bg1"/>
                </a:solidFill>
                <a:latin typeface="Arial Black" pitchFamily="34" charset="0"/>
              </a:rPr>
              <a:t>() as m:</a:t>
            </a:r>
          </a:p>
          <a:p>
            <a:r>
              <a:rPr lang="en-US" sz="1000" dirty="0" smtClean="0">
                <a:solidFill>
                  <a:schemeClr val="bg1"/>
                </a:solidFill>
                <a:latin typeface="Arial Black" pitchFamily="34" charset="0"/>
              </a:rPr>
              <a:t>        try:</a:t>
            </a:r>
          </a:p>
          <a:p>
            <a:r>
              <a:rPr lang="en-US" sz="1000" dirty="0" smtClean="0">
                <a:solidFill>
                  <a:schemeClr val="bg1"/>
                </a:solidFill>
                <a:latin typeface="Arial Black" pitchFamily="34" charset="0"/>
              </a:rPr>
              <a:t>            audio=</a:t>
            </a:r>
            <a:r>
              <a:rPr lang="en-US" sz="1000" dirty="0" err="1" smtClean="0">
                <a:solidFill>
                  <a:schemeClr val="bg1"/>
                </a:solidFill>
                <a:latin typeface="Arial Black" pitchFamily="34" charset="0"/>
              </a:rPr>
              <a:t>sr.listen</a:t>
            </a:r>
            <a:r>
              <a:rPr lang="en-US" sz="1000" dirty="0" smtClean="0">
                <a:solidFill>
                  <a:schemeClr val="bg1"/>
                </a:solidFill>
                <a:latin typeface="Arial Black" pitchFamily="34" charset="0"/>
              </a:rPr>
              <a:t>(m) </a:t>
            </a:r>
            <a:r>
              <a:rPr lang="en-US" sz="1000" dirty="0" smtClean="0">
                <a:solidFill>
                  <a:srgbClr val="FFFF00"/>
                </a:solidFill>
                <a:latin typeface="Arial Black" pitchFamily="34" charset="0"/>
              </a:rPr>
              <a:t>#use listen function of </a:t>
            </a:r>
            <a:r>
              <a:rPr lang="en-US" sz="1000" dirty="0" err="1" smtClean="0">
                <a:solidFill>
                  <a:srgbClr val="FFFF00"/>
                </a:solidFill>
                <a:latin typeface="Arial Black" pitchFamily="34" charset="0"/>
              </a:rPr>
              <a:t>sr</a:t>
            </a:r>
            <a:r>
              <a:rPr lang="en-US" sz="1000" dirty="0" smtClean="0">
                <a:solidFill>
                  <a:srgbClr val="FFFF00"/>
                </a:solidFill>
                <a:latin typeface="Arial Black" pitchFamily="34" charset="0"/>
              </a:rPr>
              <a:t> and pass this audio to it to listen the audio</a:t>
            </a:r>
          </a:p>
          <a:p>
            <a:r>
              <a:rPr lang="en-US" sz="1000" dirty="0" smtClean="0">
                <a:solidFill>
                  <a:schemeClr val="bg1"/>
                </a:solidFill>
                <a:latin typeface="Arial Black" pitchFamily="34" charset="0"/>
              </a:rPr>
              <a:t>            </a:t>
            </a:r>
          </a:p>
          <a:p>
            <a:r>
              <a:rPr lang="en-US" sz="1000" dirty="0" smtClean="0">
                <a:solidFill>
                  <a:schemeClr val="bg1"/>
                </a:solidFill>
                <a:latin typeface="Arial Black" pitchFamily="34" charset="0"/>
              </a:rPr>
              <a:t>            </a:t>
            </a:r>
            <a:r>
              <a:rPr lang="en-US" sz="1000" dirty="0" smtClean="0">
                <a:solidFill>
                  <a:srgbClr val="FFFF00"/>
                </a:solidFill>
                <a:latin typeface="Arial Black" pitchFamily="34" charset="0"/>
              </a:rPr>
              <a:t>#query variable will be having user's question  </a:t>
            </a:r>
          </a:p>
          <a:p>
            <a:r>
              <a:rPr lang="en-US" sz="1000" dirty="0" smtClean="0">
                <a:solidFill>
                  <a:schemeClr val="bg1"/>
                </a:solidFill>
                <a:latin typeface="Arial Black" pitchFamily="34" charset="0"/>
              </a:rPr>
              <a:t>            query=</a:t>
            </a:r>
            <a:r>
              <a:rPr lang="en-US" sz="1000" dirty="0" err="1" smtClean="0">
                <a:solidFill>
                  <a:schemeClr val="bg1"/>
                </a:solidFill>
                <a:latin typeface="Arial Black" pitchFamily="34" charset="0"/>
              </a:rPr>
              <a:t>sr.recognize_google</a:t>
            </a:r>
            <a:r>
              <a:rPr lang="en-US" sz="1000" dirty="0" smtClean="0">
                <a:solidFill>
                  <a:schemeClr val="bg1"/>
                </a:solidFill>
                <a:latin typeface="Arial Black" pitchFamily="34" charset="0"/>
              </a:rPr>
              <a:t>(</a:t>
            </a:r>
            <a:r>
              <a:rPr lang="en-US" sz="1000" dirty="0" err="1" smtClean="0">
                <a:solidFill>
                  <a:schemeClr val="bg1"/>
                </a:solidFill>
                <a:latin typeface="Arial Black" pitchFamily="34" charset="0"/>
              </a:rPr>
              <a:t>audio,language</a:t>
            </a:r>
            <a:r>
              <a:rPr lang="en-US" sz="1000" dirty="0" smtClean="0">
                <a:solidFill>
                  <a:schemeClr val="bg1"/>
                </a:solidFill>
                <a:latin typeface="Arial Black" pitchFamily="34" charset="0"/>
              </a:rPr>
              <a:t>='</a:t>
            </a:r>
            <a:r>
              <a:rPr lang="en-US" sz="1000" dirty="0" err="1" smtClean="0">
                <a:solidFill>
                  <a:schemeClr val="bg1"/>
                </a:solidFill>
                <a:latin typeface="Arial Black" pitchFamily="34" charset="0"/>
              </a:rPr>
              <a:t>eng</a:t>
            </a:r>
            <a:r>
              <a:rPr lang="en-US" sz="1000" dirty="0" smtClean="0">
                <a:solidFill>
                  <a:schemeClr val="bg1"/>
                </a:solidFill>
                <a:latin typeface="Arial Black" pitchFamily="34" charset="0"/>
              </a:rPr>
              <a:t>-in') </a:t>
            </a:r>
            <a:r>
              <a:rPr lang="en-US" sz="1000" dirty="0" smtClean="0">
                <a:solidFill>
                  <a:srgbClr val="FFFF00"/>
                </a:solidFill>
                <a:latin typeface="Arial Black" pitchFamily="34" charset="0"/>
              </a:rPr>
              <a:t>#convert your audio or speech into text</a:t>
            </a:r>
          </a:p>
          <a:p>
            <a:r>
              <a:rPr lang="en-US" sz="1000" dirty="0" smtClean="0">
                <a:solidFill>
                  <a:schemeClr val="bg1"/>
                </a:solidFill>
                <a:latin typeface="Arial Black" pitchFamily="34" charset="0"/>
              </a:rPr>
              <a:t>            </a:t>
            </a:r>
          </a:p>
          <a:p>
            <a:r>
              <a:rPr lang="en-US" sz="1000" dirty="0" smtClean="0">
                <a:solidFill>
                  <a:schemeClr val="bg1"/>
                </a:solidFill>
                <a:latin typeface="Arial Black" pitchFamily="34" charset="0"/>
              </a:rPr>
              <a:t>            </a:t>
            </a:r>
            <a:r>
              <a:rPr lang="en-US" sz="1000" dirty="0" smtClean="0">
                <a:solidFill>
                  <a:srgbClr val="FFFF00"/>
                </a:solidFill>
                <a:latin typeface="Arial Black" pitchFamily="34" charset="0"/>
              </a:rPr>
              <a:t>#clear the </a:t>
            </a:r>
            <a:r>
              <a:rPr lang="en-US" sz="1000" dirty="0" err="1" smtClean="0">
                <a:solidFill>
                  <a:srgbClr val="FFFF00"/>
                </a:solidFill>
                <a:latin typeface="Arial Black" pitchFamily="34" charset="0"/>
              </a:rPr>
              <a:t>textfiled</a:t>
            </a:r>
            <a:endParaRPr lang="en-US" sz="1000" dirty="0" smtClean="0">
              <a:solidFill>
                <a:srgbClr val="FFFF00"/>
              </a:solidFill>
              <a:latin typeface="Arial Black" pitchFamily="34" charset="0"/>
            </a:endParaRP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textF.delete</a:t>
            </a:r>
            <a:r>
              <a:rPr lang="en-US" sz="1000" dirty="0" smtClean="0">
                <a:solidFill>
                  <a:schemeClr val="bg1"/>
                </a:solidFill>
                <a:latin typeface="Arial Black" pitchFamily="34" charset="0"/>
              </a:rPr>
              <a:t>(0,END)</a:t>
            </a:r>
          </a:p>
          <a:p>
            <a:r>
              <a:rPr lang="en-US" sz="1000" dirty="0" smtClean="0">
                <a:solidFill>
                  <a:schemeClr val="bg1"/>
                </a:solidFill>
                <a:latin typeface="Arial Black" pitchFamily="34" charset="0"/>
              </a:rPr>
              <a:t>            </a:t>
            </a:r>
          </a:p>
          <a:p>
            <a:r>
              <a:rPr lang="en-US" sz="1000" dirty="0" smtClean="0">
                <a:solidFill>
                  <a:srgbClr val="FFFF00"/>
                </a:solidFill>
                <a:latin typeface="Arial Black" pitchFamily="34" charset="0"/>
              </a:rPr>
              <a:t>            #insert the data in </a:t>
            </a:r>
            <a:r>
              <a:rPr lang="en-US" sz="1000" dirty="0" err="1" smtClean="0">
                <a:solidFill>
                  <a:srgbClr val="FFFF00"/>
                </a:solidFill>
                <a:latin typeface="Arial Black" pitchFamily="34" charset="0"/>
              </a:rPr>
              <a:t>textfield</a:t>
            </a:r>
            <a:r>
              <a:rPr lang="en-US" sz="1000" dirty="0" smtClean="0">
                <a:solidFill>
                  <a:srgbClr val="FFFF00"/>
                </a:solidFill>
                <a:latin typeface="Arial Black" pitchFamily="34" charset="0"/>
              </a:rPr>
              <a:t> also whatever user asking</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textF.insert</a:t>
            </a:r>
            <a:r>
              <a:rPr lang="en-US" sz="1000" dirty="0" smtClean="0">
                <a:solidFill>
                  <a:schemeClr val="bg1"/>
                </a:solidFill>
                <a:latin typeface="Arial Black" pitchFamily="34" charset="0"/>
              </a:rPr>
              <a:t>(0,query)</a:t>
            </a:r>
          </a:p>
          <a:p>
            <a:r>
              <a:rPr lang="en-US" sz="1000" dirty="0" smtClean="0">
                <a:solidFill>
                  <a:schemeClr val="bg1"/>
                </a:solidFill>
                <a:latin typeface="Arial Black" pitchFamily="34" charset="0"/>
              </a:rPr>
              <a:t>            </a:t>
            </a:r>
          </a:p>
          <a:p>
            <a:r>
              <a:rPr lang="en-US" sz="1000" dirty="0" smtClean="0">
                <a:solidFill>
                  <a:schemeClr val="bg1"/>
                </a:solidFill>
                <a:latin typeface="Arial Black" pitchFamily="34" charset="0"/>
              </a:rPr>
              <a:t>            </a:t>
            </a:r>
            <a:r>
              <a:rPr lang="en-US" sz="1000" dirty="0" smtClean="0">
                <a:solidFill>
                  <a:srgbClr val="FFFF00"/>
                </a:solidFill>
                <a:latin typeface="Arial Black" pitchFamily="34" charset="0"/>
              </a:rPr>
              <a:t>#now call the function to take response as input</a:t>
            </a:r>
          </a:p>
          <a:p>
            <a:r>
              <a:rPr lang="en-US" sz="1000" dirty="0" smtClean="0">
                <a:solidFill>
                  <a:schemeClr val="bg1"/>
                </a:solidFill>
                <a:latin typeface="Arial Black" pitchFamily="34" charset="0"/>
              </a:rPr>
              <a:t>            </a:t>
            </a:r>
            <a:r>
              <a:rPr lang="en-US" sz="1000" dirty="0" err="1" smtClean="0">
                <a:solidFill>
                  <a:schemeClr val="bg1"/>
                </a:solidFill>
                <a:latin typeface="Arial Black" pitchFamily="34" charset="0"/>
              </a:rPr>
              <a:t>ask_from_bot</a:t>
            </a:r>
            <a:r>
              <a:rPr lang="en-US" sz="1000" dirty="0" smtClean="0">
                <a:solidFill>
                  <a:schemeClr val="bg1"/>
                </a:solidFill>
                <a:latin typeface="Arial Black" pitchFamily="34" charset="0"/>
              </a:rPr>
              <a:t>()</a:t>
            </a:r>
          </a:p>
          <a:p>
            <a:r>
              <a:rPr lang="en-US" sz="1000" dirty="0" smtClean="0">
                <a:solidFill>
                  <a:schemeClr val="bg1"/>
                </a:solidFill>
                <a:latin typeface="Arial Black" pitchFamily="34" charset="0"/>
              </a:rPr>
              <a:t>        </a:t>
            </a:r>
          </a:p>
          <a:p>
            <a:r>
              <a:rPr lang="en-US" sz="1000" dirty="0" smtClean="0">
                <a:solidFill>
                  <a:schemeClr val="bg1"/>
                </a:solidFill>
                <a:latin typeface="Arial Black" pitchFamily="34" charset="0"/>
              </a:rPr>
              <a:t>        except Exception as e:</a:t>
            </a:r>
          </a:p>
          <a:p>
            <a:r>
              <a:rPr lang="en-US" sz="1000" dirty="0" smtClean="0">
                <a:solidFill>
                  <a:schemeClr val="bg1"/>
                </a:solidFill>
                <a:latin typeface="Arial Black" pitchFamily="34" charset="0"/>
              </a:rPr>
              <a:t>            print(e)</a:t>
            </a:r>
          </a:p>
          <a:p>
            <a:r>
              <a:rPr lang="en-US" sz="1000" dirty="0" smtClean="0">
                <a:solidFill>
                  <a:schemeClr val="bg1"/>
                </a:solidFill>
                <a:latin typeface="Arial Black" pitchFamily="34" charset="0"/>
              </a:rPr>
              <a:t>            print("Not Recognized")</a:t>
            </a:r>
          </a:p>
        </p:txBody>
      </p:sp>
    </p:spTree>
    <p:extLst>
      <p:ext uri="{BB962C8B-B14F-4D97-AF65-F5344CB8AC3E}">
        <p14:creationId xmlns:p14="http://schemas.microsoft.com/office/powerpoint/2010/main" val="888249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37160" y="76200"/>
            <a:ext cx="8763000" cy="6601807"/>
          </a:xfrm>
          <a:prstGeom prst="rect">
            <a:avLst/>
          </a:prstGeom>
          <a:noFill/>
        </p:spPr>
        <p:txBody>
          <a:bodyPr wrap="square" rtlCol="0">
            <a:spAutoFit/>
          </a:bodyPr>
          <a:lstStyle/>
          <a:p>
            <a:r>
              <a:rPr lang="en-US" sz="900" dirty="0">
                <a:solidFill>
                  <a:srgbClr val="FFFF00"/>
                </a:solidFill>
                <a:latin typeface="Arial Black" pitchFamily="34" charset="0"/>
              </a:rPr>
              <a:t>#give now above generated </a:t>
            </a:r>
            <a:r>
              <a:rPr lang="en-US" sz="900" dirty="0" smtClean="0">
                <a:solidFill>
                  <a:srgbClr val="FFFF00"/>
                </a:solidFill>
                <a:latin typeface="Arial Black" pitchFamily="34" charset="0"/>
              </a:rPr>
              <a:t>query to this function </a:t>
            </a:r>
            <a:endParaRPr lang="en-US" sz="900" dirty="0">
              <a:solidFill>
                <a:srgbClr val="FFFF00"/>
              </a:solidFill>
              <a:latin typeface="Arial Black" pitchFamily="34" charset="0"/>
            </a:endParaRPr>
          </a:p>
          <a:p>
            <a:r>
              <a:rPr lang="en-US" sz="900" dirty="0" err="1">
                <a:solidFill>
                  <a:schemeClr val="bg1"/>
                </a:solidFill>
                <a:latin typeface="Arial Black" pitchFamily="34" charset="0"/>
              </a:rPr>
              <a:t>def</a:t>
            </a:r>
            <a:r>
              <a:rPr lang="en-US" sz="900" dirty="0">
                <a:solidFill>
                  <a:schemeClr val="bg1"/>
                </a:solidFill>
                <a:latin typeface="Arial Black" pitchFamily="34" charset="0"/>
              </a:rPr>
              <a:t> </a:t>
            </a:r>
            <a:r>
              <a:rPr lang="en-US" sz="900" dirty="0" err="1">
                <a:solidFill>
                  <a:schemeClr val="bg1"/>
                </a:solidFill>
                <a:latin typeface="Arial Black" pitchFamily="34" charset="0"/>
              </a:rPr>
              <a:t>ask_from_bot</a:t>
            </a:r>
            <a:r>
              <a:rPr lang="en-US" sz="900" dirty="0">
                <a:solidFill>
                  <a:schemeClr val="bg1"/>
                </a:solidFill>
                <a:latin typeface="Arial Black" pitchFamily="34" charset="0"/>
              </a:rPr>
              <a:t>():</a:t>
            </a:r>
          </a:p>
          <a:p>
            <a:r>
              <a:rPr lang="en-US" sz="900" dirty="0">
                <a:solidFill>
                  <a:schemeClr val="bg1"/>
                </a:solidFill>
                <a:latin typeface="Arial Black" pitchFamily="34" charset="0"/>
              </a:rPr>
              <a:t>    query=</a:t>
            </a:r>
            <a:r>
              <a:rPr lang="en-US" sz="900" dirty="0" err="1">
                <a:solidFill>
                  <a:schemeClr val="bg1"/>
                </a:solidFill>
                <a:latin typeface="Arial Black" pitchFamily="34" charset="0"/>
              </a:rPr>
              <a:t>textF.get</a:t>
            </a:r>
            <a:r>
              <a:rPr lang="en-US" sz="900" dirty="0">
                <a:solidFill>
                  <a:schemeClr val="bg1"/>
                </a:solidFill>
                <a:latin typeface="Arial Black" pitchFamily="34" charset="0"/>
              </a:rPr>
              <a:t>() </a:t>
            </a:r>
            <a:r>
              <a:rPr lang="en-US" sz="900" dirty="0">
                <a:solidFill>
                  <a:srgbClr val="FFFF00"/>
                </a:solidFill>
                <a:latin typeface="Arial Black" pitchFamily="34" charset="0"/>
              </a:rPr>
              <a:t>#taking </a:t>
            </a:r>
            <a:r>
              <a:rPr lang="en-US" sz="900" dirty="0" err="1">
                <a:solidFill>
                  <a:srgbClr val="FFFF00"/>
                </a:solidFill>
                <a:latin typeface="Arial Black" pitchFamily="34" charset="0"/>
              </a:rPr>
              <a:t>quering</a:t>
            </a:r>
            <a:r>
              <a:rPr lang="en-US" sz="900" dirty="0">
                <a:solidFill>
                  <a:srgbClr val="FFFF00"/>
                </a:solidFill>
                <a:latin typeface="Arial Black" pitchFamily="34" charset="0"/>
              </a:rPr>
              <a:t> from </a:t>
            </a:r>
            <a:r>
              <a:rPr lang="en-US" sz="900" dirty="0" err="1">
                <a:solidFill>
                  <a:srgbClr val="FFFF00"/>
                </a:solidFill>
                <a:latin typeface="Arial Black" pitchFamily="34" charset="0"/>
              </a:rPr>
              <a:t>textfield</a:t>
            </a:r>
            <a:r>
              <a:rPr lang="en-US" sz="900" dirty="0">
                <a:solidFill>
                  <a:srgbClr val="FFFF00"/>
                </a:solidFill>
                <a:latin typeface="Arial Black" pitchFamily="34" charset="0"/>
              </a:rPr>
              <a:t> </a:t>
            </a:r>
          </a:p>
          <a:p>
            <a:r>
              <a:rPr lang="en-US" sz="900" dirty="0">
                <a:solidFill>
                  <a:schemeClr val="bg1"/>
                </a:solidFill>
                <a:latin typeface="Arial Black" pitchFamily="34" charset="0"/>
              </a:rPr>
              <a:t>    </a:t>
            </a:r>
            <a:r>
              <a:rPr lang="en-US" sz="900" dirty="0" err="1">
                <a:solidFill>
                  <a:schemeClr val="bg1"/>
                </a:solidFill>
                <a:latin typeface="Arial Black" pitchFamily="34" charset="0"/>
              </a:rPr>
              <a:t>answer_from_bot</a:t>
            </a:r>
            <a:r>
              <a:rPr lang="en-US" sz="900" dirty="0">
                <a:solidFill>
                  <a:schemeClr val="bg1"/>
                </a:solidFill>
                <a:latin typeface="Arial Black" pitchFamily="34" charset="0"/>
              </a:rPr>
              <a:t> = </a:t>
            </a:r>
            <a:r>
              <a:rPr lang="en-US" sz="900" dirty="0" err="1">
                <a:solidFill>
                  <a:schemeClr val="bg1"/>
                </a:solidFill>
                <a:latin typeface="Arial Black" pitchFamily="34" charset="0"/>
              </a:rPr>
              <a:t>mybot.get_response</a:t>
            </a:r>
            <a:r>
              <a:rPr lang="en-US" sz="900" dirty="0">
                <a:solidFill>
                  <a:schemeClr val="bg1"/>
                </a:solidFill>
                <a:latin typeface="Arial Black" pitchFamily="34" charset="0"/>
              </a:rPr>
              <a:t>(query</a:t>
            </a:r>
            <a:r>
              <a:rPr lang="en-US" sz="900" dirty="0">
                <a:solidFill>
                  <a:srgbClr val="FFFF00"/>
                </a:solidFill>
                <a:latin typeface="Arial Black" pitchFamily="34" charset="0"/>
              </a:rPr>
              <a:t>) #take response from bot using </a:t>
            </a:r>
            <a:r>
              <a:rPr lang="en-US" sz="900" dirty="0" err="1">
                <a:solidFill>
                  <a:srgbClr val="FFFF00"/>
                </a:solidFill>
                <a:latin typeface="Arial Black" pitchFamily="34" charset="0"/>
              </a:rPr>
              <a:t>get_response</a:t>
            </a:r>
            <a:endParaRPr lang="en-US" sz="900" dirty="0">
              <a:solidFill>
                <a:srgbClr val="FFFF00"/>
              </a:solidFill>
              <a:latin typeface="Arial Black" pitchFamily="34" charset="0"/>
            </a:endParaRPr>
          </a:p>
          <a:p>
            <a:r>
              <a:rPr lang="en-US" sz="900" dirty="0">
                <a:solidFill>
                  <a:srgbClr val="FFFF00"/>
                </a:solidFill>
                <a:latin typeface="Arial Black" pitchFamily="34" charset="0"/>
              </a:rPr>
              <a:t>    </a:t>
            </a:r>
          </a:p>
          <a:p>
            <a:r>
              <a:rPr lang="en-US" sz="900" dirty="0">
                <a:solidFill>
                  <a:srgbClr val="FFFF00"/>
                </a:solidFill>
                <a:latin typeface="Arial Black" pitchFamily="34" charset="0"/>
              </a:rPr>
              <a:t>    #insert in the </a:t>
            </a:r>
            <a:r>
              <a:rPr lang="en-US" sz="900" dirty="0" err="1">
                <a:solidFill>
                  <a:srgbClr val="FFFF00"/>
                </a:solidFill>
                <a:latin typeface="Arial Black" pitchFamily="34" charset="0"/>
              </a:rPr>
              <a:t>msgs</a:t>
            </a:r>
            <a:r>
              <a:rPr lang="en-US" sz="900" dirty="0">
                <a:solidFill>
                  <a:srgbClr val="FFFF00"/>
                </a:solidFill>
                <a:latin typeface="Arial Black" pitchFamily="34" charset="0"/>
              </a:rPr>
              <a:t> in GUI part your query</a:t>
            </a:r>
          </a:p>
          <a:p>
            <a:r>
              <a:rPr lang="en-US" sz="900" dirty="0">
                <a:solidFill>
                  <a:schemeClr val="bg1"/>
                </a:solidFill>
                <a:latin typeface="Arial Black" pitchFamily="34" charset="0"/>
              </a:rPr>
              <a:t>    </a:t>
            </a:r>
            <a:r>
              <a:rPr lang="en-US" sz="900" dirty="0" err="1">
                <a:solidFill>
                  <a:schemeClr val="bg1"/>
                </a:solidFill>
                <a:latin typeface="Arial Black" pitchFamily="34" charset="0"/>
              </a:rPr>
              <a:t>msgs.insert</a:t>
            </a:r>
            <a:r>
              <a:rPr lang="en-US" sz="900" dirty="0">
                <a:solidFill>
                  <a:schemeClr val="bg1"/>
                </a:solidFill>
                <a:latin typeface="Arial Black" pitchFamily="34" charset="0"/>
              </a:rPr>
              <a:t>(</a:t>
            </a:r>
            <a:r>
              <a:rPr lang="en-US" sz="900" dirty="0" err="1">
                <a:solidFill>
                  <a:schemeClr val="bg1"/>
                </a:solidFill>
                <a:latin typeface="Arial Black" pitchFamily="34" charset="0"/>
              </a:rPr>
              <a:t>END,"You</a:t>
            </a:r>
            <a:r>
              <a:rPr lang="en-US" sz="900" dirty="0">
                <a:solidFill>
                  <a:schemeClr val="bg1"/>
                </a:solidFill>
                <a:latin typeface="Arial Black" pitchFamily="34" charset="0"/>
              </a:rPr>
              <a:t> : "+query)</a:t>
            </a:r>
          </a:p>
          <a:p>
            <a:r>
              <a:rPr lang="en-US" sz="900" dirty="0">
                <a:solidFill>
                  <a:schemeClr val="bg1"/>
                </a:solidFill>
                <a:latin typeface="Arial Black" pitchFamily="34" charset="0"/>
              </a:rPr>
              <a:t>    </a:t>
            </a:r>
          </a:p>
          <a:p>
            <a:r>
              <a:rPr lang="en-US" sz="900" dirty="0">
                <a:solidFill>
                  <a:schemeClr val="bg1"/>
                </a:solidFill>
                <a:latin typeface="Arial Black" pitchFamily="34" charset="0"/>
              </a:rPr>
              <a:t>    </a:t>
            </a:r>
            <a:r>
              <a:rPr lang="en-US" sz="900" dirty="0">
                <a:solidFill>
                  <a:srgbClr val="FFFF00"/>
                </a:solidFill>
                <a:latin typeface="Arial Black" pitchFamily="34" charset="0"/>
              </a:rPr>
              <a:t>#insert the </a:t>
            </a:r>
            <a:r>
              <a:rPr lang="en-US" sz="900" dirty="0" err="1">
                <a:solidFill>
                  <a:srgbClr val="FFFF00"/>
                </a:solidFill>
                <a:latin typeface="Arial Black" pitchFamily="34" charset="0"/>
              </a:rPr>
              <a:t>the</a:t>
            </a:r>
            <a:r>
              <a:rPr lang="en-US" sz="900" dirty="0">
                <a:solidFill>
                  <a:srgbClr val="FFFF00"/>
                </a:solidFill>
                <a:latin typeface="Arial Black" pitchFamily="34" charset="0"/>
              </a:rPr>
              <a:t> response of bot</a:t>
            </a:r>
          </a:p>
          <a:p>
            <a:r>
              <a:rPr lang="en-US" sz="900" dirty="0">
                <a:solidFill>
                  <a:schemeClr val="bg1"/>
                </a:solidFill>
                <a:latin typeface="Arial Black" pitchFamily="34" charset="0"/>
              </a:rPr>
              <a:t>    </a:t>
            </a:r>
            <a:r>
              <a:rPr lang="en-US" sz="900" dirty="0" err="1">
                <a:solidFill>
                  <a:schemeClr val="bg1"/>
                </a:solidFill>
                <a:latin typeface="Arial Black" pitchFamily="34" charset="0"/>
              </a:rPr>
              <a:t>msgs.insert</a:t>
            </a:r>
            <a:r>
              <a:rPr lang="en-US" sz="900" dirty="0">
                <a:solidFill>
                  <a:schemeClr val="bg1"/>
                </a:solidFill>
                <a:latin typeface="Arial Black" pitchFamily="34" charset="0"/>
              </a:rPr>
              <a:t>(END, "</a:t>
            </a:r>
            <a:r>
              <a:rPr lang="en-US" sz="900" dirty="0" err="1">
                <a:solidFill>
                  <a:schemeClr val="bg1"/>
                </a:solidFill>
                <a:latin typeface="Arial Black" pitchFamily="34" charset="0"/>
              </a:rPr>
              <a:t>Stufo</a:t>
            </a:r>
            <a:r>
              <a:rPr lang="en-US" sz="900" dirty="0">
                <a:solidFill>
                  <a:schemeClr val="bg1"/>
                </a:solidFill>
                <a:latin typeface="Arial Black" pitchFamily="34" charset="0"/>
              </a:rPr>
              <a:t> : "+</a:t>
            </a:r>
            <a:r>
              <a:rPr lang="en-US" sz="900" dirty="0" err="1">
                <a:solidFill>
                  <a:schemeClr val="bg1"/>
                </a:solidFill>
                <a:latin typeface="Arial Black" pitchFamily="34" charset="0"/>
              </a:rPr>
              <a:t>str</a:t>
            </a:r>
            <a:r>
              <a:rPr lang="en-US" sz="900" dirty="0">
                <a:solidFill>
                  <a:schemeClr val="bg1"/>
                </a:solidFill>
                <a:latin typeface="Arial Black" pitchFamily="34" charset="0"/>
              </a:rPr>
              <a:t>(</a:t>
            </a:r>
            <a:r>
              <a:rPr lang="en-US" sz="900" dirty="0" err="1">
                <a:solidFill>
                  <a:schemeClr val="bg1"/>
                </a:solidFill>
                <a:latin typeface="Arial Black" pitchFamily="34" charset="0"/>
              </a:rPr>
              <a:t>answer_from_bot</a:t>
            </a:r>
            <a:r>
              <a:rPr lang="en-US" sz="900" dirty="0">
                <a:solidFill>
                  <a:schemeClr val="bg1"/>
                </a:solidFill>
                <a:latin typeface="Arial Black" pitchFamily="34" charset="0"/>
              </a:rPr>
              <a:t>))</a:t>
            </a:r>
          </a:p>
          <a:p>
            <a:r>
              <a:rPr lang="en-US" sz="900" dirty="0">
                <a:solidFill>
                  <a:schemeClr val="bg1"/>
                </a:solidFill>
                <a:latin typeface="Arial Black" pitchFamily="34" charset="0"/>
              </a:rPr>
              <a:t>    </a:t>
            </a:r>
          </a:p>
          <a:p>
            <a:r>
              <a:rPr lang="en-US" sz="900" dirty="0">
                <a:solidFill>
                  <a:schemeClr val="bg1"/>
                </a:solidFill>
                <a:latin typeface="Arial Black" pitchFamily="34" charset="0"/>
              </a:rPr>
              <a:t>    </a:t>
            </a:r>
            <a:r>
              <a:rPr lang="en-US" sz="900" dirty="0">
                <a:solidFill>
                  <a:srgbClr val="FFFF00"/>
                </a:solidFill>
                <a:latin typeface="Arial Black" pitchFamily="34" charset="0"/>
              </a:rPr>
              <a:t>#now speak the response of bot</a:t>
            </a:r>
          </a:p>
          <a:p>
            <a:r>
              <a:rPr lang="en-US" sz="900" dirty="0">
                <a:solidFill>
                  <a:schemeClr val="bg1"/>
                </a:solidFill>
                <a:latin typeface="Arial Black" pitchFamily="34" charset="0"/>
              </a:rPr>
              <a:t>    speak(</a:t>
            </a:r>
            <a:r>
              <a:rPr lang="en-US" sz="900" dirty="0" err="1">
                <a:solidFill>
                  <a:schemeClr val="bg1"/>
                </a:solidFill>
                <a:latin typeface="Arial Black" pitchFamily="34" charset="0"/>
              </a:rPr>
              <a:t>answer_from_bot</a:t>
            </a:r>
            <a:r>
              <a:rPr lang="en-US" sz="900" dirty="0">
                <a:solidFill>
                  <a:schemeClr val="bg1"/>
                </a:solidFill>
                <a:latin typeface="Arial Black" pitchFamily="34" charset="0"/>
              </a:rPr>
              <a:t>)</a:t>
            </a:r>
          </a:p>
          <a:p>
            <a:r>
              <a:rPr lang="en-US" sz="900" dirty="0">
                <a:solidFill>
                  <a:schemeClr val="bg1"/>
                </a:solidFill>
                <a:latin typeface="Arial Black" pitchFamily="34" charset="0"/>
              </a:rPr>
              <a:t>    </a:t>
            </a:r>
          </a:p>
          <a:p>
            <a:r>
              <a:rPr lang="en-US" sz="900" dirty="0">
                <a:solidFill>
                  <a:srgbClr val="FFFF00"/>
                </a:solidFill>
                <a:latin typeface="Arial Black" pitchFamily="34" charset="0"/>
              </a:rPr>
              <a:t>    #delete the text in </a:t>
            </a:r>
            <a:r>
              <a:rPr lang="en-US" sz="900" dirty="0" err="1">
                <a:solidFill>
                  <a:srgbClr val="FFFF00"/>
                </a:solidFill>
                <a:latin typeface="Arial Black" pitchFamily="34" charset="0"/>
              </a:rPr>
              <a:t>textfield</a:t>
            </a:r>
            <a:endParaRPr lang="en-US" sz="900" dirty="0">
              <a:solidFill>
                <a:srgbClr val="FFFF00"/>
              </a:solidFill>
              <a:latin typeface="Arial Black" pitchFamily="34" charset="0"/>
            </a:endParaRPr>
          </a:p>
          <a:p>
            <a:r>
              <a:rPr lang="en-US" sz="900" dirty="0">
                <a:solidFill>
                  <a:schemeClr val="bg1"/>
                </a:solidFill>
                <a:latin typeface="Arial Black" pitchFamily="34" charset="0"/>
              </a:rPr>
              <a:t>    </a:t>
            </a:r>
            <a:r>
              <a:rPr lang="en-US" sz="900" dirty="0" err="1">
                <a:solidFill>
                  <a:schemeClr val="bg1"/>
                </a:solidFill>
                <a:latin typeface="Arial Black" pitchFamily="34" charset="0"/>
              </a:rPr>
              <a:t>textF.delete</a:t>
            </a:r>
            <a:r>
              <a:rPr lang="en-US" sz="900" dirty="0">
                <a:solidFill>
                  <a:schemeClr val="bg1"/>
                </a:solidFill>
                <a:latin typeface="Arial Black" pitchFamily="34" charset="0"/>
              </a:rPr>
              <a:t>(0,END)</a:t>
            </a:r>
          </a:p>
          <a:p>
            <a:r>
              <a:rPr lang="en-US" sz="900" dirty="0">
                <a:solidFill>
                  <a:schemeClr val="bg1"/>
                </a:solidFill>
                <a:latin typeface="Arial Black" pitchFamily="34" charset="0"/>
              </a:rPr>
              <a:t>    </a:t>
            </a:r>
          </a:p>
          <a:p>
            <a:r>
              <a:rPr lang="en-US" sz="900" dirty="0">
                <a:solidFill>
                  <a:schemeClr val="bg1"/>
                </a:solidFill>
                <a:latin typeface="Arial Black" pitchFamily="34" charset="0"/>
              </a:rPr>
              <a:t>    </a:t>
            </a:r>
            <a:r>
              <a:rPr lang="en-US" sz="900" dirty="0">
                <a:solidFill>
                  <a:srgbClr val="FFFF00"/>
                </a:solidFill>
                <a:latin typeface="Arial Black" pitchFamily="34" charset="0"/>
              </a:rPr>
              <a:t>#to end y view means if the text till ends it will go the till end </a:t>
            </a:r>
          </a:p>
          <a:p>
            <a:r>
              <a:rPr lang="en-US" sz="900" dirty="0">
                <a:solidFill>
                  <a:schemeClr val="bg1"/>
                </a:solidFill>
                <a:latin typeface="Arial Black" pitchFamily="34" charset="0"/>
              </a:rPr>
              <a:t>    </a:t>
            </a:r>
            <a:r>
              <a:rPr lang="en-US" sz="900" dirty="0" err="1">
                <a:solidFill>
                  <a:schemeClr val="bg1"/>
                </a:solidFill>
                <a:latin typeface="Arial Black" pitchFamily="34" charset="0"/>
              </a:rPr>
              <a:t>msgs.yview</a:t>
            </a:r>
            <a:r>
              <a:rPr lang="en-US" sz="900" dirty="0">
                <a:solidFill>
                  <a:schemeClr val="bg1"/>
                </a:solidFill>
                <a:latin typeface="Arial Black" pitchFamily="34" charset="0"/>
              </a:rPr>
              <a:t>(END) </a:t>
            </a:r>
          </a:p>
          <a:p>
            <a:r>
              <a:rPr lang="en-US" sz="900" dirty="0">
                <a:solidFill>
                  <a:schemeClr val="bg1"/>
                </a:solidFill>
                <a:latin typeface="Arial Black" pitchFamily="34" charset="0"/>
              </a:rPr>
              <a:t>    </a:t>
            </a:r>
          </a:p>
          <a:p>
            <a:r>
              <a:rPr lang="en-US" sz="900" dirty="0">
                <a:solidFill>
                  <a:schemeClr val="bg1"/>
                </a:solidFill>
                <a:latin typeface="Arial Black" pitchFamily="34" charset="0"/>
              </a:rPr>
              <a:t>    </a:t>
            </a:r>
          </a:p>
          <a:p>
            <a:endParaRPr lang="en-US" sz="900" dirty="0">
              <a:solidFill>
                <a:schemeClr val="bg1"/>
              </a:solidFill>
              <a:latin typeface="Arial Black" pitchFamily="34" charset="0"/>
            </a:endParaRPr>
          </a:p>
          <a:p>
            <a:r>
              <a:rPr lang="en-US" sz="900" dirty="0">
                <a:solidFill>
                  <a:srgbClr val="FFFF00"/>
                </a:solidFill>
                <a:latin typeface="Arial Black" pitchFamily="34" charset="0"/>
              </a:rPr>
              <a:t>#create Button and call the </a:t>
            </a:r>
            <a:r>
              <a:rPr lang="en-US" sz="900" dirty="0" err="1">
                <a:solidFill>
                  <a:srgbClr val="FFFF00"/>
                </a:solidFill>
                <a:latin typeface="Arial Black" pitchFamily="34" charset="0"/>
              </a:rPr>
              <a:t>funtion</a:t>
            </a:r>
            <a:r>
              <a:rPr lang="en-US" sz="900" dirty="0">
                <a:solidFill>
                  <a:srgbClr val="FFFF00"/>
                </a:solidFill>
                <a:latin typeface="Arial Black" pitchFamily="34" charset="0"/>
              </a:rPr>
              <a:t> </a:t>
            </a:r>
            <a:r>
              <a:rPr lang="en-US" sz="900" dirty="0" err="1">
                <a:solidFill>
                  <a:srgbClr val="FFFF00"/>
                </a:solidFill>
                <a:latin typeface="Arial Black" pitchFamily="34" charset="0"/>
              </a:rPr>
              <a:t>ask_from_bot</a:t>
            </a:r>
            <a:r>
              <a:rPr lang="en-US" sz="900" dirty="0">
                <a:solidFill>
                  <a:srgbClr val="FFFF00"/>
                </a:solidFill>
                <a:latin typeface="Arial Black" pitchFamily="34" charset="0"/>
              </a:rPr>
              <a:t> from this function.</a:t>
            </a:r>
          </a:p>
          <a:p>
            <a:r>
              <a:rPr lang="en-US" sz="900" dirty="0" err="1">
                <a:solidFill>
                  <a:schemeClr val="bg1"/>
                </a:solidFill>
                <a:latin typeface="Arial Black" pitchFamily="34" charset="0"/>
              </a:rPr>
              <a:t>btn</a:t>
            </a:r>
            <a:r>
              <a:rPr lang="en-US" sz="900" dirty="0">
                <a:solidFill>
                  <a:schemeClr val="bg1"/>
                </a:solidFill>
                <a:latin typeface="Arial Black" pitchFamily="34" charset="0"/>
              </a:rPr>
              <a:t> = Button(main, text="Ask from </a:t>
            </a:r>
            <a:r>
              <a:rPr lang="en-US" sz="900" dirty="0" err="1">
                <a:solidFill>
                  <a:schemeClr val="bg1"/>
                </a:solidFill>
                <a:latin typeface="Arial Black" pitchFamily="34" charset="0"/>
              </a:rPr>
              <a:t>Stufo</a:t>
            </a:r>
            <a:r>
              <a:rPr lang="en-US" sz="900" dirty="0">
                <a:solidFill>
                  <a:schemeClr val="bg1"/>
                </a:solidFill>
                <a:latin typeface="Arial Black" pitchFamily="34" charset="0"/>
              </a:rPr>
              <a:t>", font=("Verdana",12) , command=</a:t>
            </a:r>
            <a:r>
              <a:rPr lang="en-US" sz="900" dirty="0" err="1">
                <a:solidFill>
                  <a:schemeClr val="bg1"/>
                </a:solidFill>
                <a:latin typeface="Arial Black" pitchFamily="34" charset="0"/>
              </a:rPr>
              <a:t>ask_from_bot</a:t>
            </a:r>
            <a:r>
              <a:rPr lang="en-US" sz="900" dirty="0">
                <a:solidFill>
                  <a:schemeClr val="bg1"/>
                </a:solidFill>
                <a:latin typeface="Arial Black" pitchFamily="34" charset="0"/>
              </a:rPr>
              <a:t>)</a:t>
            </a:r>
          </a:p>
          <a:p>
            <a:r>
              <a:rPr lang="en-US" sz="900" dirty="0" err="1">
                <a:solidFill>
                  <a:schemeClr val="bg1"/>
                </a:solidFill>
                <a:latin typeface="Arial Black" pitchFamily="34" charset="0"/>
              </a:rPr>
              <a:t>btn.pack</a:t>
            </a:r>
            <a:r>
              <a:rPr lang="en-US" sz="900" dirty="0">
                <a:solidFill>
                  <a:schemeClr val="bg1"/>
                </a:solidFill>
                <a:latin typeface="Arial Black" pitchFamily="34" charset="0"/>
              </a:rPr>
              <a:t>()</a:t>
            </a:r>
          </a:p>
          <a:p>
            <a:endParaRPr lang="en-US" sz="900" dirty="0">
              <a:solidFill>
                <a:schemeClr val="bg1"/>
              </a:solidFill>
              <a:latin typeface="Arial Black" pitchFamily="34" charset="0"/>
            </a:endParaRPr>
          </a:p>
          <a:p>
            <a:endParaRPr lang="en-US" sz="900" dirty="0">
              <a:solidFill>
                <a:schemeClr val="bg1"/>
              </a:solidFill>
              <a:latin typeface="Arial Black" pitchFamily="34" charset="0"/>
            </a:endParaRPr>
          </a:p>
          <a:p>
            <a:r>
              <a:rPr lang="en-US" sz="900" dirty="0">
                <a:solidFill>
                  <a:srgbClr val="FFFF00"/>
                </a:solidFill>
                <a:latin typeface="Arial Black" pitchFamily="34" charset="0"/>
              </a:rPr>
              <a:t>#creating a function to press the ask button via program,</a:t>
            </a:r>
          </a:p>
          <a:p>
            <a:r>
              <a:rPr lang="en-US" sz="900" dirty="0" err="1">
                <a:solidFill>
                  <a:schemeClr val="bg1"/>
                </a:solidFill>
                <a:latin typeface="Arial Black" pitchFamily="34" charset="0"/>
              </a:rPr>
              <a:t>def</a:t>
            </a:r>
            <a:r>
              <a:rPr lang="en-US" sz="900" dirty="0">
                <a:solidFill>
                  <a:schemeClr val="bg1"/>
                </a:solidFill>
                <a:latin typeface="Arial Black" pitchFamily="34" charset="0"/>
              </a:rPr>
              <a:t> </a:t>
            </a:r>
            <a:r>
              <a:rPr lang="en-US" sz="900" dirty="0" err="1">
                <a:solidFill>
                  <a:schemeClr val="bg1"/>
                </a:solidFill>
                <a:latin typeface="Arial Black" pitchFamily="34" charset="0"/>
              </a:rPr>
              <a:t>enter_function</a:t>
            </a:r>
            <a:r>
              <a:rPr lang="en-US" sz="900" dirty="0">
                <a:solidFill>
                  <a:schemeClr val="bg1"/>
                </a:solidFill>
                <a:latin typeface="Arial Black" pitchFamily="34" charset="0"/>
              </a:rPr>
              <a:t>(event):</a:t>
            </a:r>
          </a:p>
          <a:p>
            <a:r>
              <a:rPr lang="en-US" sz="900" dirty="0">
                <a:solidFill>
                  <a:schemeClr val="bg1"/>
                </a:solidFill>
                <a:latin typeface="Arial Black" pitchFamily="34" charset="0"/>
              </a:rPr>
              <a:t>    </a:t>
            </a:r>
            <a:r>
              <a:rPr lang="en-US" sz="900" dirty="0" err="1">
                <a:solidFill>
                  <a:schemeClr val="bg1"/>
                </a:solidFill>
                <a:latin typeface="Arial Black" pitchFamily="34" charset="0"/>
              </a:rPr>
              <a:t>btn.invoke</a:t>
            </a:r>
            <a:r>
              <a:rPr lang="en-US" sz="900" dirty="0">
                <a:solidFill>
                  <a:schemeClr val="bg1"/>
                </a:solidFill>
                <a:latin typeface="Arial Black" pitchFamily="34" charset="0"/>
              </a:rPr>
              <a:t>()</a:t>
            </a:r>
          </a:p>
          <a:p>
            <a:r>
              <a:rPr lang="en-US" sz="900" dirty="0">
                <a:solidFill>
                  <a:schemeClr val="bg1"/>
                </a:solidFill>
                <a:latin typeface="Arial Black" pitchFamily="34" charset="0"/>
              </a:rPr>
              <a:t>    </a:t>
            </a:r>
          </a:p>
          <a:p>
            <a:r>
              <a:rPr lang="en-US" sz="900" dirty="0">
                <a:solidFill>
                  <a:srgbClr val="FFFF00"/>
                </a:solidFill>
                <a:latin typeface="Arial Black" pitchFamily="34" charset="0"/>
              </a:rPr>
              <a:t>#going to bind main window with enter key...means if we enter the function will be call</a:t>
            </a:r>
          </a:p>
          <a:p>
            <a:r>
              <a:rPr lang="en-US" sz="900" dirty="0">
                <a:solidFill>
                  <a:srgbClr val="FFFF00"/>
                </a:solidFill>
                <a:latin typeface="Arial Black" pitchFamily="34" charset="0"/>
              </a:rPr>
              <a:t>#we are giving </a:t>
            </a:r>
            <a:r>
              <a:rPr lang="en-US" sz="900" dirty="0" err="1">
                <a:solidFill>
                  <a:srgbClr val="FFFF00"/>
                </a:solidFill>
                <a:latin typeface="Arial Black" pitchFamily="34" charset="0"/>
              </a:rPr>
              <a:t>funtion</a:t>
            </a:r>
            <a:r>
              <a:rPr lang="en-US" sz="900" dirty="0">
                <a:solidFill>
                  <a:srgbClr val="FFFF00"/>
                </a:solidFill>
                <a:latin typeface="Arial Black" pitchFamily="34" charset="0"/>
              </a:rPr>
              <a:t> reference here only</a:t>
            </a:r>
          </a:p>
          <a:p>
            <a:r>
              <a:rPr lang="en-US" sz="900" dirty="0" err="1">
                <a:solidFill>
                  <a:schemeClr val="bg1"/>
                </a:solidFill>
                <a:latin typeface="Arial Black" pitchFamily="34" charset="0"/>
              </a:rPr>
              <a:t>main.bind</a:t>
            </a:r>
            <a:r>
              <a:rPr lang="en-US" sz="900" dirty="0">
                <a:solidFill>
                  <a:schemeClr val="bg1"/>
                </a:solidFill>
                <a:latin typeface="Arial Black" pitchFamily="34" charset="0"/>
              </a:rPr>
              <a:t>('&lt;Return&gt;', </a:t>
            </a:r>
            <a:r>
              <a:rPr lang="en-US" sz="900" dirty="0" err="1">
                <a:solidFill>
                  <a:schemeClr val="bg1"/>
                </a:solidFill>
                <a:latin typeface="Arial Black" pitchFamily="34" charset="0"/>
              </a:rPr>
              <a:t>enter_function</a:t>
            </a:r>
            <a:r>
              <a:rPr lang="en-US" sz="900" dirty="0">
                <a:solidFill>
                  <a:schemeClr val="bg1"/>
                </a:solidFill>
                <a:latin typeface="Arial Black" pitchFamily="34" charset="0"/>
              </a:rPr>
              <a:t>)</a:t>
            </a:r>
          </a:p>
          <a:p>
            <a:endParaRPr lang="en-US" sz="900" dirty="0">
              <a:solidFill>
                <a:schemeClr val="bg1"/>
              </a:solidFill>
              <a:latin typeface="Arial Black" pitchFamily="34" charset="0"/>
            </a:endParaRPr>
          </a:p>
          <a:p>
            <a:r>
              <a:rPr lang="en-US" sz="900" dirty="0" err="1">
                <a:solidFill>
                  <a:schemeClr val="bg1"/>
                </a:solidFill>
                <a:latin typeface="Arial Black" pitchFamily="34" charset="0"/>
              </a:rPr>
              <a:t>def</a:t>
            </a:r>
            <a:r>
              <a:rPr lang="en-US" sz="900" dirty="0">
                <a:solidFill>
                  <a:schemeClr val="bg1"/>
                </a:solidFill>
                <a:latin typeface="Arial Black" pitchFamily="34" charset="0"/>
              </a:rPr>
              <a:t> </a:t>
            </a:r>
            <a:r>
              <a:rPr lang="en-US" sz="900" dirty="0" err="1">
                <a:solidFill>
                  <a:schemeClr val="bg1"/>
                </a:solidFill>
                <a:latin typeface="Arial Black" pitchFamily="34" charset="0"/>
              </a:rPr>
              <a:t>repeatlisten</a:t>
            </a:r>
            <a:r>
              <a:rPr lang="en-US" sz="900" dirty="0">
                <a:solidFill>
                  <a:schemeClr val="bg1"/>
                </a:solidFill>
                <a:latin typeface="Arial Black" pitchFamily="34" charset="0"/>
              </a:rPr>
              <a:t>():</a:t>
            </a:r>
          </a:p>
          <a:p>
            <a:r>
              <a:rPr lang="en-US" sz="900" dirty="0">
                <a:solidFill>
                  <a:schemeClr val="bg1"/>
                </a:solidFill>
                <a:latin typeface="Arial Black" pitchFamily="34" charset="0"/>
              </a:rPr>
              <a:t>    while True:</a:t>
            </a:r>
          </a:p>
          <a:p>
            <a:r>
              <a:rPr lang="en-US" sz="900" dirty="0">
                <a:solidFill>
                  <a:schemeClr val="bg1"/>
                </a:solidFill>
                <a:latin typeface="Arial Black" pitchFamily="34" charset="0"/>
              </a:rPr>
              <a:t>        </a:t>
            </a:r>
            <a:r>
              <a:rPr lang="en-US" sz="900" dirty="0" err="1">
                <a:solidFill>
                  <a:schemeClr val="bg1"/>
                </a:solidFill>
                <a:latin typeface="Arial Black" pitchFamily="34" charset="0"/>
              </a:rPr>
              <a:t>takeQuery</a:t>
            </a:r>
            <a:r>
              <a:rPr lang="en-US" sz="900" dirty="0">
                <a:solidFill>
                  <a:schemeClr val="bg1"/>
                </a:solidFill>
                <a:latin typeface="Arial Black" pitchFamily="34" charset="0"/>
              </a:rPr>
              <a:t>()</a:t>
            </a:r>
          </a:p>
          <a:p>
            <a:endParaRPr lang="en-US" sz="900" dirty="0">
              <a:solidFill>
                <a:schemeClr val="bg1"/>
              </a:solidFill>
              <a:latin typeface="Arial Black" pitchFamily="34" charset="0"/>
            </a:endParaRPr>
          </a:p>
          <a:p>
            <a:endParaRPr lang="en-US" sz="900" dirty="0">
              <a:solidFill>
                <a:schemeClr val="bg1"/>
              </a:solidFill>
              <a:latin typeface="Arial Black" pitchFamily="34" charset="0"/>
            </a:endParaRPr>
          </a:p>
          <a:p>
            <a:r>
              <a:rPr lang="en-US" sz="900" dirty="0">
                <a:solidFill>
                  <a:srgbClr val="FFFF00"/>
                </a:solidFill>
                <a:latin typeface="Arial Black" pitchFamily="34" charset="0"/>
              </a:rPr>
              <a:t># create a thread and giving function reference in target</a:t>
            </a:r>
          </a:p>
          <a:p>
            <a:r>
              <a:rPr lang="en-US" sz="900" dirty="0">
                <a:solidFill>
                  <a:srgbClr val="FFFF00"/>
                </a:solidFill>
                <a:latin typeface="Arial Black" pitchFamily="34" charset="0"/>
              </a:rPr>
              <a:t>#To handle the audio </a:t>
            </a:r>
          </a:p>
          <a:p>
            <a:r>
              <a:rPr lang="en-US" sz="900" dirty="0">
                <a:solidFill>
                  <a:schemeClr val="bg1"/>
                </a:solidFill>
                <a:latin typeface="Arial Black" pitchFamily="34" charset="0"/>
              </a:rPr>
              <a:t>t = </a:t>
            </a:r>
            <a:r>
              <a:rPr lang="en-US" sz="900" dirty="0" err="1">
                <a:solidFill>
                  <a:schemeClr val="bg1"/>
                </a:solidFill>
                <a:latin typeface="Arial Black" pitchFamily="34" charset="0"/>
              </a:rPr>
              <a:t>threading.Thread</a:t>
            </a:r>
            <a:r>
              <a:rPr lang="en-US" sz="900" dirty="0">
                <a:solidFill>
                  <a:schemeClr val="bg1"/>
                </a:solidFill>
                <a:latin typeface="Arial Black" pitchFamily="34" charset="0"/>
              </a:rPr>
              <a:t>(target=</a:t>
            </a:r>
            <a:r>
              <a:rPr lang="en-US" sz="900" dirty="0" err="1">
                <a:solidFill>
                  <a:schemeClr val="bg1"/>
                </a:solidFill>
                <a:latin typeface="Arial Black" pitchFamily="34" charset="0"/>
              </a:rPr>
              <a:t>repeatlisten</a:t>
            </a:r>
            <a:r>
              <a:rPr lang="en-US" sz="900" dirty="0">
                <a:solidFill>
                  <a:schemeClr val="bg1"/>
                </a:solidFill>
                <a:latin typeface="Arial Black" pitchFamily="34" charset="0"/>
              </a:rPr>
              <a:t>)</a:t>
            </a:r>
          </a:p>
          <a:p>
            <a:endParaRPr lang="en-US" sz="900" dirty="0">
              <a:solidFill>
                <a:srgbClr val="FFFF00"/>
              </a:solidFill>
              <a:latin typeface="Arial Black" pitchFamily="34" charset="0"/>
            </a:endParaRPr>
          </a:p>
          <a:p>
            <a:r>
              <a:rPr lang="en-US" sz="900" dirty="0">
                <a:solidFill>
                  <a:srgbClr val="FFFF00"/>
                </a:solidFill>
                <a:latin typeface="Arial Black" pitchFamily="34" charset="0"/>
              </a:rPr>
              <a:t>#start the thread</a:t>
            </a:r>
          </a:p>
          <a:p>
            <a:r>
              <a:rPr lang="en-US" sz="900" dirty="0" err="1">
                <a:solidFill>
                  <a:schemeClr val="bg1"/>
                </a:solidFill>
                <a:latin typeface="Arial Black" pitchFamily="34" charset="0"/>
              </a:rPr>
              <a:t>t.start</a:t>
            </a:r>
            <a:r>
              <a:rPr lang="en-US" sz="900" dirty="0">
                <a:solidFill>
                  <a:schemeClr val="bg1"/>
                </a:solidFill>
                <a:latin typeface="Arial Black" pitchFamily="34" charset="0"/>
              </a:rPr>
              <a:t>()</a:t>
            </a:r>
          </a:p>
          <a:p>
            <a:r>
              <a:rPr lang="en-US" sz="900" dirty="0" err="1">
                <a:solidFill>
                  <a:schemeClr val="bg1"/>
                </a:solidFill>
                <a:latin typeface="Arial Black" pitchFamily="34" charset="0"/>
              </a:rPr>
              <a:t>main.mainloop</a:t>
            </a:r>
            <a:r>
              <a:rPr lang="en-US" sz="900" dirty="0" smtClean="0">
                <a:solidFill>
                  <a:schemeClr val="bg1"/>
                </a:solidFill>
                <a:latin typeface="Arial Black" pitchFamily="34" charset="0"/>
              </a:rPr>
              <a:t>()</a:t>
            </a:r>
            <a:endParaRPr lang="en-US" sz="900" dirty="0">
              <a:solidFill>
                <a:schemeClr val="bg1"/>
              </a:solidFill>
              <a:latin typeface="Arial Black" pitchFamily="34" charset="0"/>
            </a:endParaRPr>
          </a:p>
        </p:txBody>
      </p:sp>
    </p:spTree>
    <p:extLst>
      <p:ext uri="{BB962C8B-B14F-4D97-AF65-F5344CB8AC3E}">
        <p14:creationId xmlns:p14="http://schemas.microsoft.com/office/powerpoint/2010/main" val="184793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762000"/>
          </a:xfrm>
        </p:spPr>
        <p:txBody>
          <a:bodyPr/>
          <a:lstStyle/>
          <a:p>
            <a:r>
              <a:rPr lang="en-US" dirty="0" err="1" smtClean="0">
                <a:solidFill>
                  <a:schemeClr val="bg1"/>
                </a:solidFill>
              </a:rPr>
              <a:t>Stufo</a:t>
            </a:r>
            <a:r>
              <a:rPr lang="en-US" dirty="0" smtClean="0">
                <a:solidFill>
                  <a:schemeClr val="bg1"/>
                </a:solidFill>
              </a:rPr>
              <a:t> is Ready…</a:t>
            </a:r>
            <a:endParaRPr lang="en-US" dirty="0">
              <a:solidFill>
                <a:schemeClr val="bg1"/>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914400"/>
            <a:ext cx="4143820" cy="594360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43400" y="914400"/>
            <a:ext cx="4724400" cy="594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1152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5562600" cy="2971800"/>
          </a:xfrm>
        </p:spPr>
        <p:txBody>
          <a:bodyPr>
            <a:normAutofit fontScale="90000"/>
          </a:bodyPr>
          <a:lstStyle/>
          <a:p>
            <a:pPr algn="ct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A</a:t>
            </a:r>
            <a:r>
              <a:rPr lang="en-US" dirty="0">
                <a:solidFill>
                  <a:schemeClr val="bg1"/>
                </a:solidFill>
              </a:rPr>
              <a:t/>
            </a:r>
            <a:br>
              <a:rPr lang="en-US" dirty="0">
                <a:solidFill>
                  <a:schemeClr val="bg1"/>
                </a:solidFill>
              </a:rPr>
            </a:br>
            <a:r>
              <a:rPr lang="en-US" sz="4000" dirty="0" smtClean="0">
                <a:solidFill>
                  <a:schemeClr val="bg1"/>
                </a:solidFill>
                <a:effectLst/>
                <a:latin typeface="Arial Black" pitchFamily="34" charset="0"/>
              </a:rPr>
              <a:t>Project Based </a:t>
            </a:r>
            <a:br>
              <a:rPr lang="en-US" sz="4000" dirty="0" smtClean="0">
                <a:solidFill>
                  <a:schemeClr val="bg1"/>
                </a:solidFill>
                <a:effectLst/>
                <a:latin typeface="Arial Black" pitchFamily="34" charset="0"/>
              </a:rPr>
            </a:br>
            <a:r>
              <a:rPr lang="en-US" sz="4000" dirty="0" smtClean="0">
                <a:solidFill>
                  <a:schemeClr val="bg1"/>
                </a:solidFill>
                <a:effectLst/>
                <a:latin typeface="Arial Black" pitchFamily="34" charset="0"/>
              </a:rPr>
              <a:t>On </a:t>
            </a:r>
            <a:br>
              <a:rPr lang="en-US" sz="4000" dirty="0" smtClean="0">
                <a:solidFill>
                  <a:schemeClr val="bg1"/>
                </a:solidFill>
                <a:effectLst/>
                <a:latin typeface="Arial Black" pitchFamily="34" charset="0"/>
              </a:rPr>
            </a:br>
            <a:r>
              <a:rPr lang="en-US" sz="4000" dirty="0" smtClean="0">
                <a:solidFill>
                  <a:schemeClr val="bg1"/>
                </a:solidFill>
                <a:effectLst/>
                <a:latin typeface="Arial Black" pitchFamily="34" charset="0"/>
              </a:rPr>
              <a:t>Artificial Intelligence</a:t>
            </a:r>
            <a:r>
              <a:rPr lang="en-US" sz="5300" dirty="0" smtClean="0">
                <a:solidFill>
                  <a:schemeClr val="bg1"/>
                </a:solidFill>
                <a:effectLst/>
                <a:latin typeface="Arial Black" pitchFamily="34" charset="0"/>
              </a:rPr>
              <a:t/>
            </a:r>
            <a:br>
              <a:rPr lang="en-US" sz="5300" dirty="0" smtClean="0">
                <a:solidFill>
                  <a:schemeClr val="bg1"/>
                </a:solidFill>
                <a:effectLst/>
                <a:latin typeface="Arial Black" pitchFamily="34" charset="0"/>
              </a:rPr>
            </a:br>
            <a:r>
              <a:rPr lang="en-US" sz="5300" dirty="0" smtClean="0">
                <a:solidFill>
                  <a:schemeClr val="bg1"/>
                </a:solidFill>
                <a:effectLst/>
                <a:latin typeface="Arial Black" pitchFamily="34" charset="0"/>
              </a:rPr>
              <a:t/>
            </a:r>
            <a:br>
              <a:rPr lang="en-US" sz="5300" dirty="0" smtClean="0">
                <a:solidFill>
                  <a:schemeClr val="bg1"/>
                </a:solidFill>
                <a:effectLst/>
                <a:latin typeface="Arial Black" pitchFamily="34" charset="0"/>
              </a:rPr>
            </a:br>
            <a:endParaRPr lang="en-US" sz="5300" dirty="0">
              <a:solidFill>
                <a:schemeClr val="bg1"/>
              </a:solidFill>
              <a:effectLst/>
              <a:latin typeface="Arial Black" pitchFamily="34" charset="0"/>
            </a:endParaRPr>
          </a:p>
        </p:txBody>
      </p:sp>
      <p:pic>
        <p:nvPicPr>
          <p:cNvPr id="7170" name="Picture 2" descr="How AI will improve API security | Info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4038600"/>
            <a:ext cx="488696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2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tuforunn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381000"/>
            <a:ext cx="7772400" cy="5334000"/>
          </a:xfrm>
          <a:prstGeom prst="rect">
            <a:avLst/>
          </a:prstGeom>
        </p:spPr>
      </p:pic>
    </p:spTree>
    <p:extLst>
      <p:ext uri="{BB962C8B-B14F-4D97-AF65-F5344CB8AC3E}">
        <p14:creationId xmlns:p14="http://schemas.microsoft.com/office/powerpoint/2010/main" val="228449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304800"/>
            <a:ext cx="6019800" cy="769441"/>
          </a:xfrm>
          <a:prstGeom prst="rect">
            <a:avLst/>
          </a:prstGeom>
          <a:noFill/>
        </p:spPr>
        <p:txBody>
          <a:bodyPr wrap="square" rtlCol="0">
            <a:spAutoFit/>
          </a:bodyPr>
          <a:lstStyle/>
          <a:p>
            <a:r>
              <a:rPr lang="en-US" sz="4400" dirty="0" smtClean="0">
                <a:solidFill>
                  <a:schemeClr val="bg1"/>
                </a:solidFill>
                <a:latin typeface="+mj-lt"/>
              </a:rPr>
              <a:t>Conclusion..</a:t>
            </a:r>
            <a:endParaRPr lang="en-US" sz="4400" dirty="0">
              <a:solidFill>
                <a:schemeClr val="bg1"/>
              </a:solidFill>
              <a:latin typeface="+mj-lt"/>
            </a:endParaRPr>
          </a:p>
        </p:txBody>
      </p:sp>
      <p:sp>
        <p:nvSpPr>
          <p:cNvPr id="3" name="TextBox 2"/>
          <p:cNvSpPr txBox="1"/>
          <p:nvPr/>
        </p:nvSpPr>
        <p:spPr>
          <a:xfrm>
            <a:off x="2971800" y="1905000"/>
            <a:ext cx="5943600" cy="2862322"/>
          </a:xfrm>
          <a:prstGeom prst="rect">
            <a:avLst/>
          </a:prstGeom>
          <a:noFill/>
        </p:spPr>
        <p:txBody>
          <a:bodyPr wrap="square" rtlCol="0">
            <a:spAutoFit/>
          </a:bodyPr>
          <a:lstStyle/>
          <a:p>
            <a:pPr marL="342900" indent="-342900">
              <a:buFont typeface="Wingdings" pitchFamily="2" charset="2"/>
              <a:buChar char="q"/>
            </a:pPr>
            <a:r>
              <a:rPr lang="en-US" sz="2000" dirty="0" smtClean="0">
                <a:solidFill>
                  <a:schemeClr val="bg1"/>
                </a:solidFill>
                <a:latin typeface="+mj-lt"/>
              </a:rPr>
              <a:t>Chat Bots are Highly Demanded Products of AI..</a:t>
            </a:r>
          </a:p>
          <a:p>
            <a:pPr marL="342900" indent="-342900">
              <a:buFont typeface="Wingdings" pitchFamily="2" charset="2"/>
              <a:buChar char="q"/>
            </a:pPr>
            <a:r>
              <a:rPr lang="en-US" sz="2000" dirty="0" smtClean="0">
                <a:solidFill>
                  <a:schemeClr val="bg1"/>
                </a:solidFill>
                <a:latin typeface="+mj-lt"/>
              </a:rPr>
              <a:t>The customers and Clients are very Huge.</a:t>
            </a:r>
          </a:p>
          <a:p>
            <a:pPr marL="342900" indent="-342900">
              <a:buFont typeface="Wingdings" pitchFamily="2" charset="2"/>
              <a:buChar char="q"/>
            </a:pPr>
            <a:r>
              <a:rPr lang="en-US" sz="2000" dirty="0" smtClean="0">
                <a:solidFill>
                  <a:schemeClr val="bg1"/>
                </a:solidFill>
                <a:latin typeface="+mj-lt"/>
              </a:rPr>
              <a:t>Provides Great Management in Educational Institutes, Medical Centers, Enhancing Customer </a:t>
            </a:r>
            <a:r>
              <a:rPr lang="en-US" sz="2000" smtClean="0">
                <a:solidFill>
                  <a:schemeClr val="bg1"/>
                </a:solidFill>
                <a:latin typeface="+mj-lt"/>
              </a:rPr>
              <a:t>Services .</a:t>
            </a:r>
            <a:endParaRPr lang="en-US" sz="2000" dirty="0" smtClean="0">
              <a:solidFill>
                <a:schemeClr val="bg1"/>
              </a:solidFill>
              <a:latin typeface="+mj-lt"/>
            </a:endParaRPr>
          </a:p>
          <a:p>
            <a:pPr marL="342900" indent="-342900">
              <a:buFont typeface="Wingdings" pitchFamily="2" charset="2"/>
              <a:buChar char="q"/>
            </a:pPr>
            <a:r>
              <a:rPr lang="en-US" sz="2000" dirty="0" smtClean="0">
                <a:solidFill>
                  <a:schemeClr val="bg1"/>
                </a:solidFill>
                <a:latin typeface="+mj-lt"/>
              </a:rPr>
              <a:t>Reduce Work Load etc.</a:t>
            </a:r>
            <a:endParaRPr lang="en-US" sz="2000" dirty="0">
              <a:solidFill>
                <a:schemeClr val="bg1"/>
              </a:solidFill>
              <a:latin typeface="+mj-lt"/>
            </a:endParaRPr>
          </a:p>
        </p:txBody>
      </p:sp>
      <p:sp>
        <p:nvSpPr>
          <p:cNvPr id="4" name="TextBox 3"/>
          <p:cNvSpPr txBox="1"/>
          <p:nvPr/>
        </p:nvSpPr>
        <p:spPr>
          <a:xfrm>
            <a:off x="3352800" y="6191012"/>
            <a:ext cx="5648960" cy="369332"/>
          </a:xfrm>
          <a:prstGeom prst="rect">
            <a:avLst/>
          </a:prstGeom>
          <a:noFill/>
        </p:spPr>
        <p:txBody>
          <a:bodyPr wrap="square" rtlCol="0">
            <a:spAutoFit/>
          </a:bodyPr>
          <a:lstStyle/>
          <a:p>
            <a:r>
              <a:rPr lang="en-US" dirty="0">
                <a:solidFill>
                  <a:schemeClr val="bg1"/>
                </a:solidFill>
                <a:latin typeface="Arial Black" pitchFamily="34" charset="0"/>
              </a:rPr>
              <a:t>https://github.com/Radhika299/Stufobot</a:t>
            </a:r>
          </a:p>
        </p:txBody>
      </p:sp>
    </p:spTree>
    <p:extLst>
      <p:ext uri="{BB962C8B-B14F-4D97-AF65-F5344CB8AC3E}">
        <p14:creationId xmlns:p14="http://schemas.microsoft.com/office/powerpoint/2010/main" val="19036740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880317345"/>
              </p:ext>
            </p:extLst>
          </p:nvPr>
        </p:nvGraphicFramePr>
        <p:xfrm>
          <a:off x="3124200" y="533400"/>
          <a:ext cx="5181600" cy="2895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733060311"/>
              </p:ext>
            </p:extLst>
          </p:nvPr>
        </p:nvGraphicFramePr>
        <p:xfrm>
          <a:off x="3048000" y="3581400"/>
          <a:ext cx="5181600" cy="2590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92266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685800"/>
            <a:ext cx="6344856" cy="1676400"/>
          </a:xfrm>
        </p:spPr>
        <p:txBody>
          <a:bodyPr>
            <a:normAutofit/>
          </a:bodyPr>
          <a:lstStyle/>
          <a:p>
            <a:r>
              <a:rPr lang="en-US" sz="3600" dirty="0" smtClean="0">
                <a:solidFill>
                  <a:schemeClr val="bg1"/>
                </a:solidFill>
                <a:latin typeface="Arial Black" pitchFamily="34" charset="0"/>
              </a:rPr>
              <a:t>Student Information Chatbot System</a:t>
            </a:r>
            <a:endParaRPr lang="en-US" sz="3600" dirty="0">
              <a:solidFill>
                <a:schemeClr val="bg1"/>
              </a:solidFill>
              <a:latin typeface="Arial Black" pitchFamily="34" charset="0"/>
            </a:endParaRPr>
          </a:p>
        </p:txBody>
      </p:sp>
      <p:sp>
        <p:nvSpPr>
          <p:cNvPr id="4" name="TextBox 3"/>
          <p:cNvSpPr txBox="1"/>
          <p:nvPr/>
        </p:nvSpPr>
        <p:spPr>
          <a:xfrm>
            <a:off x="3733800" y="3581400"/>
            <a:ext cx="4419600" cy="707886"/>
          </a:xfrm>
          <a:prstGeom prst="rect">
            <a:avLst/>
          </a:prstGeom>
          <a:noFill/>
        </p:spPr>
        <p:txBody>
          <a:bodyPr wrap="square" rtlCol="0">
            <a:spAutoFit/>
          </a:bodyPr>
          <a:lstStyle/>
          <a:p>
            <a:r>
              <a:rPr lang="en-US" sz="4000" dirty="0" smtClean="0">
                <a:solidFill>
                  <a:schemeClr val="bg1"/>
                </a:solidFill>
                <a:latin typeface="Arial Narrow" pitchFamily="34" charset="0"/>
              </a:rPr>
              <a:t>Meet with our </a:t>
            </a:r>
            <a:r>
              <a:rPr lang="en-US" sz="4000" b="1" dirty="0" err="1" smtClean="0">
                <a:solidFill>
                  <a:schemeClr val="bg1"/>
                </a:solidFill>
                <a:latin typeface="Arial Narrow" pitchFamily="34" charset="0"/>
              </a:rPr>
              <a:t>Stufo</a:t>
            </a:r>
            <a:r>
              <a:rPr lang="en-US" sz="4000" b="1" dirty="0">
                <a:solidFill>
                  <a:schemeClr val="bg1"/>
                </a:solidFill>
                <a:latin typeface="Arial Narrow" pitchFamily="34" charset="0"/>
              </a:rPr>
              <a:t> </a:t>
            </a:r>
            <a:r>
              <a:rPr lang="en-US" sz="4000" dirty="0" smtClean="0">
                <a:solidFill>
                  <a:schemeClr val="bg1"/>
                </a:solidFill>
                <a:latin typeface="Arial Narrow" pitchFamily="34" charset="0"/>
              </a:rPr>
              <a:t>;-)</a:t>
            </a:r>
            <a:endParaRPr lang="en-US" sz="4000" dirty="0">
              <a:solidFill>
                <a:schemeClr val="bg1"/>
              </a:solidFill>
              <a:latin typeface="Arial Narrow"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4720" y="4626891"/>
            <a:ext cx="3124200" cy="2231109"/>
          </a:xfrm>
          <a:prstGeom prst="rect">
            <a:avLst/>
          </a:prstGeom>
        </p:spPr>
      </p:pic>
    </p:spTree>
    <p:extLst>
      <p:ext uri="{BB962C8B-B14F-4D97-AF65-F5344CB8AC3E}">
        <p14:creationId xmlns:p14="http://schemas.microsoft.com/office/powerpoint/2010/main" val="468206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6019800" cy="1143000"/>
          </a:xfrm>
        </p:spPr>
        <p:txBody>
          <a:bodyPr/>
          <a:lstStyle/>
          <a:p>
            <a:r>
              <a:rPr lang="en-US" u="sng" dirty="0" smtClean="0">
                <a:solidFill>
                  <a:schemeClr val="bg1"/>
                </a:solidFill>
                <a:latin typeface="Arial Black" pitchFamily="34" charset="0"/>
              </a:rPr>
              <a:t>What is AI?</a:t>
            </a:r>
            <a:endParaRPr lang="en-US" u="sng" dirty="0">
              <a:solidFill>
                <a:schemeClr val="bg1"/>
              </a:solidFill>
              <a:latin typeface="Arial Black" pitchFamily="34" charset="0"/>
            </a:endParaRPr>
          </a:p>
        </p:txBody>
      </p:sp>
      <p:sp>
        <p:nvSpPr>
          <p:cNvPr id="3" name="TextBox 2"/>
          <p:cNvSpPr txBox="1"/>
          <p:nvPr/>
        </p:nvSpPr>
        <p:spPr>
          <a:xfrm>
            <a:off x="3124200" y="1676400"/>
            <a:ext cx="5105400" cy="1477328"/>
          </a:xfrm>
          <a:prstGeom prst="rect">
            <a:avLst/>
          </a:prstGeom>
          <a:noFill/>
        </p:spPr>
        <p:txBody>
          <a:bodyPr wrap="square" rtlCol="0">
            <a:spAutoFit/>
          </a:bodyPr>
          <a:lstStyle/>
          <a:p>
            <a:r>
              <a:rPr lang="en-US" b="1" dirty="0">
                <a:solidFill>
                  <a:schemeClr val="bg1"/>
                </a:solidFill>
                <a:latin typeface="Arial Black" pitchFamily="34" charset="0"/>
              </a:rPr>
              <a:t>Artificial intelligence (AI) refers to the simulation of human intelligence in machines that are programmed to think like humans and mimic their </a:t>
            </a:r>
            <a:r>
              <a:rPr lang="en-US" b="1" dirty="0" smtClean="0">
                <a:solidFill>
                  <a:schemeClr val="bg1"/>
                </a:solidFill>
                <a:latin typeface="Arial Black" pitchFamily="34" charset="0"/>
              </a:rPr>
              <a:t>actions</a:t>
            </a:r>
            <a:r>
              <a:rPr lang="en-US" b="1" dirty="0" smtClean="0">
                <a:latin typeface="Arial Black" pitchFamily="34" charset="0"/>
              </a:rPr>
              <a:t>.</a:t>
            </a:r>
            <a:r>
              <a:rPr lang="en-US" b="1" dirty="0" smtClean="0">
                <a:solidFill>
                  <a:schemeClr val="bg1"/>
                </a:solidFill>
                <a:latin typeface="Arial Black" pitchFamily="34" charset="0"/>
              </a:rPr>
              <a:t>.</a:t>
            </a:r>
            <a:endParaRPr lang="en-US" b="1" dirty="0" smtClean="0">
              <a:latin typeface="Arial Black" pitchFamily="34" charset="0"/>
            </a:endParaRPr>
          </a:p>
        </p:txBody>
      </p:sp>
      <p:sp>
        <p:nvSpPr>
          <p:cNvPr id="5" name="TextBox 4"/>
          <p:cNvSpPr txBox="1"/>
          <p:nvPr/>
        </p:nvSpPr>
        <p:spPr>
          <a:xfrm>
            <a:off x="3124200" y="3750310"/>
            <a:ext cx="5715000" cy="984885"/>
          </a:xfrm>
          <a:prstGeom prst="rect">
            <a:avLst/>
          </a:prstGeom>
          <a:noFill/>
        </p:spPr>
        <p:txBody>
          <a:bodyPr wrap="square" rtlCol="0">
            <a:spAutoFit/>
          </a:bodyPr>
          <a:lstStyle/>
          <a:p>
            <a:r>
              <a:rPr lang="en-US" sz="2000" dirty="0" smtClean="0">
                <a:solidFill>
                  <a:schemeClr val="bg1"/>
                </a:solidFill>
                <a:latin typeface="Arial Black" pitchFamily="34" charset="0"/>
              </a:rPr>
              <a:t>AI - Providing a Brain to computers or Machines….</a:t>
            </a:r>
          </a:p>
          <a:p>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4572000"/>
            <a:ext cx="5943600" cy="2285999"/>
          </a:xfrm>
          <a:prstGeom prst="rect">
            <a:avLst/>
          </a:prstGeom>
        </p:spPr>
      </p:pic>
    </p:spTree>
    <p:extLst>
      <p:ext uri="{BB962C8B-B14F-4D97-AF65-F5344CB8AC3E}">
        <p14:creationId xmlns:p14="http://schemas.microsoft.com/office/powerpoint/2010/main" val="891464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6400800" cy="1143000"/>
          </a:xfrm>
        </p:spPr>
        <p:txBody>
          <a:bodyPr>
            <a:normAutofit/>
          </a:bodyPr>
          <a:lstStyle/>
          <a:p>
            <a:r>
              <a:rPr lang="en-US" u="sng" dirty="0" smtClean="0">
                <a:solidFill>
                  <a:schemeClr val="bg1"/>
                </a:solidFill>
              </a:rPr>
              <a:t>Understand </a:t>
            </a:r>
            <a:r>
              <a:rPr lang="en-US" u="sng" dirty="0" err="1">
                <a:solidFill>
                  <a:schemeClr val="bg1"/>
                </a:solidFill>
              </a:rPr>
              <a:t>C</a:t>
            </a:r>
            <a:r>
              <a:rPr lang="en-US" u="sng" dirty="0" err="1" smtClean="0">
                <a:solidFill>
                  <a:schemeClr val="bg1"/>
                </a:solidFill>
              </a:rPr>
              <a:t>hatBot</a:t>
            </a:r>
            <a:r>
              <a:rPr lang="en-US" u="sng" dirty="0" smtClean="0">
                <a:solidFill>
                  <a:schemeClr val="bg1"/>
                </a:solidFill>
              </a:rPr>
              <a:t>  </a:t>
            </a:r>
            <a:endParaRPr lang="en-US" u="sng" dirty="0">
              <a:solidFill>
                <a:schemeClr val="bg1"/>
              </a:solidFill>
            </a:endParaRPr>
          </a:p>
        </p:txBody>
      </p:sp>
      <p:sp>
        <p:nvSpPr>
          <p:cNvPr id="4" name="TextBox 3"/>
          <p:cNvSpPr txBox="1"/>
          <p:nvPr/>
        </p:nvSpPr>
        <p:spPr>
          <a:xfrm>
            <a:off x="3200400" y="1471914"/>
            <a:ext cx="5181600" cy="2308324"/>
          </a:xfrm>
          <a:prstGeom prst="rect">
            <a:avLst/>
          </a:prstGeom>
          <a:pattFill prst="smConfetti">
            <a:fgClr>
              <a:schemeClr val="accent1"/>
            </a:fgClr>
            <a:bgClr>
              <a:schemeClr val="bg1"/>
            </a:bgClr>
          </a:pattFill>
          <a:ln>
            <a:solidFill>
              <a:schemeClr val="bg1"/>
            </a:solidFill>
          </a:ln>
          <a:effectLst>
            <a:outerShdw blurRad="50800" dist="50800" dir="5400000" algn="ctr" rotWithShape="0">
              <a:srgbClr val="000000"/>
            </a:outerShdw>
          </a:effectLst>
          <a:scene3d>
            <a:camera prst="orthographicFront"/>
            <a:lightRig rig="glow" dir="t"/>
          </a:scene3d>
          <a:sp3d>
            <a:bevelT/>
            <a:bevelB w="152400" h="50800" prst="softRound"/>
          </a:sp3d>
        </p:spPr>
        <p:txBody>
          <a:bodyPr wrap="square" rtlCol="0">
            <a:spAutoFit/>
            <a:sp3d extrusionH="57150" prstMaterial="metal">
              <a:bevelT w="38100" h="38100" prst="relaxedInset"/>
              <a:bevelB w="38100" h="38100" prst="relaxedInset"/>
            </a:sp3d>
          </a:bodyPr>
          <a:lstStyle/>
          <a:p>
            <a:r>
              <a:rPr lang="en-US" dirty="0">
                <a:latin typeface="Arial Black" pitchFamily="34" charset="0"/>
              </a:rPr>
              <a:t>A </a:t>
            </a:r>
            <a:r>
              <a:rPr lang="en-US" dirty="0" err="1">
                <a:latin typeface="Arial Black" pitchFamily="34" charset="0"/>
              </a:rPr>
              <a:t>chatbot</a:t>
            </a:r>
            <a:r>
              <a:rPr lang="en-US" dirty="0">
                <a:latin typeface="Arial Black" pitchFamily="34" charset="0"/>
              </a:rPr>
              <a:t> also known as a </a:t>
            </a:r>
            <a:r>
              <a:rPr lang="en-US" dirty="0" err="1">
                <a:latin typeface="Arial Black" pitchFamily="34" charset="0"/>
              </a:rPr>
              <a:t>chatterbot</a:t>
            </a:r>
            <a:r>
              <a:rPr lang="en-US" dirty="0">
                <a:latin typeface="Arial Black" pitchFamily="34" charset="0"/>
              </a:rPr>
              <a:t>, bot, artificial agent, </a:t>
            </a:r>
            <a:r>
              <a:rPr lang="en-US" dirty="0" smtClean="0">
                <a:latin typeface="Arial Black" pitchFamily="34" charset="0"/>
              </a:rPr>
              <a:t>etc. is </a:t>
            </a:r>
            <a:r>
              <a:rPr lang="en-US" dirty="0">
                <a:latin typeface="Arial Black" pitchFamily="34" charset="0"/>
              </a:rPr>
              <a:t>basically software program driven by </a:t>
            </a:r>
            <a:r>
              <a:rPr lang="en-US" dirty="0" smtClean="0">
                <a:latin typeface="Arial Black" pitchFamily="34" charset="0"/>
              </a:rPr>
              <a:t>artificial intelligence which </a:t>
            </a:r>
            <a:r>
              <a:rPr lang="en-US" dirty="0">
                <a:latin typeface="Arial Black" pitchFamily="34" charset="0"/>
              </a:rPr>
              <a:t>serves the purpose of making a conversation with the user by texts or by speech. Famous examples include </a:t>
            </a:r>
            <a:r>
              <a:rPr lang="en-US" dirty="0" err="1">
                <a:latin typeface="Arial Black" pitchFamily="34" charset="0"/>
              </a:rPr>
              <a:t>Siri</a:t>
            </a:r>
            <a:r>
              <a:rPr lang="en-US" dirty="0">
                <a:latin typeface="Arial Black" pitchFamily="34" charset="0"/>
              </a:rPr>
              <a:t>, </a:t>
            </a:r>
            <a:r>
              <a:rPr lang="en-US" dirty="0" err="1">
                <a:latin typeface="Arial Black" pitchFamily="34" charset="0"/>
              </a:rPr>
              <a:t>Alexa</a:t>
            </a:r>
            <a:r>
              <a:rPr lang="en-US" dirty="0">
                <a:latin typeface="Arial Black" pitchFamily="34" charset="0"/>
              </a:rPr>
              <a:t>, etc</a:t>
            </a:r>
            <a:r>
              <a:rPr lang="en-US" dirty="0" smtClean="0">
                <a:latin typeface="Arial Black" pitchFamily="34" charset="0"/>
              </a:rPr>
              <a:t>.</a:t>
            </a:r>
          </a:p>
          <a:p>
            <a:pPr marL="285750" indent="-285750">
              <a:buFont typeface="Wingdings" pitchFamily="2" charset="2"/>
              <a:buChar char="q"/>
            </a:pPr>
            <a:endParaRPr lang="en-US" dirty="0" smtClean="0">
              <a:latin typeface="+mj-lt"/>
            </a:endParaRPr>
          </a:p>
        </p:txBody>
      </p:sp>
      <p:sp>
        <p:nvSpPr>
          <p:cNvPr id="7" name="TextBox 6"/>
          <p:cNvSpPr txBox="1"/>
          <p:nvPr/>
        </p:nvSpPr>
        <p:spPr>
          <a:xfrm>
            <a:off x="3200400" y="4114800"/>
            <a:ext cx="5181600" cy="2308324"/>
          </a:xfrm>
          <a:prstGeom prst="rect">
            <a:avLst/>
          </a:prstGeom>
          <a:pattFill prst="smConfetti">
            <a:fgClr>
              <a:schemeClr val="accent1"/>
            </a:fgClr>
            <a:bgClr>
              <a:schemeClr val="bg1"/>
            </a:bgClr>
          </a:pattFill>
          <a:ln>
            <a:solidFill>
              <a:schemeClr val="bg1"/>
            </a:solidFill>
          </a:ln>
          <a:effectLst>
            <a:outerShdw blurRad="50800" dist="50800" dir="5400000" algn="ctr" rotWithShape="0">
              <a:srgbClr val="000000"/>
            </a:outerShdw>
          </a:effectLst>
          <a:scene3d>
            <a:camera prst="orthographicFront"/>
            <a:lightRig rig="glow" dir="t"/>
          </a:scene3d>
          <a:sp3d>
            <a:bevelT/>
            <a:bevelB w="152400" h="50800" prst="softRound"/>
          </a:sp3d>
        </p:spPr>
        <p:txBody>
          <a:bodyPr wrap="square" rtlCol="0">
            <a:spAutoFit/>
            <a:sp3d extrusionH="57150" prstMaterial="metal">
              <a:bevelT w="38100" h="38100" prst="relaxedInset"/>
              <a:bevelB w="38100" h="38100" prst="relaxedInset"/>
            </a:sp3d>
          </a:bodyPr>
          <a:lstStyle/>
          <a:p>
            <a:r>
              <a:rPr lang="en-US" u="sng" dirty="0">
                <a:latin typeface="Arial Black" pitchFamily="34" charset="0"/>
              </a:rPr>
              <a:t>Uses:</a:t>
            </a:r>
          </a:p>
          <a:p>
            <a:endParaRPr lang="en-US" u="sng" dirty="0">
              <a:latin typeface="Arial Black" pitchFamily="34" charset="0"/>
            </a:endParaRPr>
          </a:p>
          <a:p>
            <a:pPr marL="285750" indent="-285750">
              <a:buFont typeface="Wingdings" pitchFamily="2" charset="2"/>
              <a:buChar char="q"/>
            </a:pPr>
            <a:r>
              <a:rPr lang="en-US" dirty="0">
                <a:latin typeface="Arial Black" pitchFamily="34" charset="0"/>
              </a:rPr>
              <a:t>For </a:t>
            </a:r>
            <a:r>
              <a:rPr lang="en-US" dirty="0" smtClean="0">
                <a:latin typeface="Arial Black" pitchFamily="34" charset="0"/>
              </a:rPr>
              <a:t>Student’s </a:t>
            </a:r>
            <a:r>
              <a:rPr lang="en-US" dirty="0">
                <a:latin typeface="Arial Black" pitchFamily="34" charset="0"/>
              </a:rPr>
              <a:t>query Solver.</a:t>
            </a:r>
          </a:p>
          <a:p>
            <a:pPr marL="285750" indent="-285750">
              <a:buFont typeface="Wingdings" pitchFamily="2" charset="2"/>
              <a:buChar char="q"/>
            </a:pPr>
            <a:r>
              <a:rPr lang="en-US" dirty="0">
                <a:latin typeface="Arial Black" pitchFamily="34" charset="0"/>
              </a:rPr>
              <a:t>For Making a Transaction.</a:t>
            </a:r>
          </a:p>
          <a:p>
            <a:pPr marL="285750" indent="-285750">
              <a:buFont typeface="Wingdings" pitchFamily="2" charset="2"/>
              <a:buChar char="q"/>
            </a:pPr>
            <a:r>
              <a:rPr lang="en-US" dirty="0">
                <a:latin typeface="Arial Black" pitchFamily="34" charset="0"/>
              </a:rPr>
              <a:t>Form Submission</a:t>
            </a:r>
          </a:p>
          <a:p>
            <a:pPr marL="285750" indent="-285750">
              <a:buFont typeface="Wingdings" pitchFamily="2" charset="2"/>
              <a:buChar char="q"/>
            </a:pPr>
            <a:r>
              <a:rPr lang="en-US" dirty="0">
                <a:latin typeface="Arial Black" pitchFamily="34" charset="0"/>
              </a:rPr>
              <a:t>Booking a hotel</a:t>
            </a:r>
          </a:p>
          <a:p>
            <a:pPr marL="285750" indent="-285750">
              <a:buFont typeface="Wingdings" pitchFamily="2" charset="2"/>
              <a:buChar char="q"/>
            </a:pPr>
            <a:r>
              <a:rPr lang="en-US" dirty="0">
                <a:latin typeface="Arial Black" pitchFamily="34" charset="0"/>
              </a:rPr>
              <a:t>Customer Service &amp; many more</a:t>
            </a:r>
            <a:r>
              <a:rPr lang="en-US" dirty="0" smtClean="0">
                <a:latin typeface="Arial Black" pitchFamily="34" charset="0"/>
              </a:rPr>
              <a:t>.</a:t>
            </a:r>
          </a:p>
          <a:p>
            <a:endParaRPr lang="en-US" dirty="0">
              <a:latin typeface="Arial Black" pitchFamily="34" charset="0"/>
            </a:endParaRPr>
          </a:p>
        </p:txBody>
      </p:sp>
    </p:spTree>
    <p:extLst>
      <p:ext uri="{BB962C8B-B14F-4D97-AF65-F5344CB8AC3E}">
        <p14:creationId xmlns:p14="http://schemas.microsoft.com/office/powerpoint/2010/main" val="1528431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554" y="152400"/>
            <a:ext cx="9067800" cy="755248"/>
          </a:xfrm>
        </p:spPr>
        <p:txBody>
          <a:bodyPr>
            <a:normAutofit/>
          </a:bodyPr>
          <a:lstStyle/>
          <a:p>
            <a:r>
              <a:rPr lang="en-US" sz="4000" u="sng" dirty="0" smtClean="0">
                <a:solidFill>
                  <a:schemeClr val="bg1"/>
                </a:solidFill>
              </a:rPr>
              <a:t>How a </a:t>
            </a:r>
            <a:r>
              <a:rPr lang="en-US" sz="4000" u="sng" dirty="0" err="1" smtClean="0">
                <a:solidFill>
                  <a:schemeClr val="bg1"/>
                </a:solidFill>
              </a:rPr>
              <a:t>ChatBot</a:t>
            </a:r>
            <a:r>
              <a:rPr lang="en-US" sz="4000" u="sng" dirty="0" smtClean="0">
                <a:solidFill>
                  <a:schemeClr val="bg1"/>
                </a:solidFill>
              </a:rPr>
              <a:t> Works</a:t>
            </a:r>
            <a:endParaRPr lang="en-US" sz="4000" u="sng" dirty="0">
              <a:solidFill>
                <a:schemeClr val="bg1"/>
              </a:solidFill>
            </a:endParaRPr>
          </a:p>
        </p:txBody>
      </p:sp>
      <p:pic>
        <p:nvPicPr>
          <p:cNvPr id="2050" name="Picture 2" descr="How Do Chatbots Work? A Practical Business Guide to Building Chatbots for  Sales, Marketing and Customer Service | by Larry Kim | Marketing and  Entrepreneurship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14062"/>
            <a:ext cx="6324600" cy="551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19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ow do chatbots work? An overview of the architecture of a chat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8229600" cy="1143000"/>
          </a:xfrm>
        </p:spPr>
        <p:txBody>
          <a:bodyPr/>
          <a:lstStyle/>
          <a:p>
            <a:r>
              <a:rPr lang="en-US" u="sng" dirty="0" smtClean="0">
                <a:solidFill>
                  <a:schemeClr val="bg1"/>
                </a:solidFill>
              </a:rPr>
              <a:t>About Project -</a:t>
            </a:r>
            <a:endParaRPr lang="en-US" u="sng" dirty="0">
              <a:solidFill>
                <a:schemeClr val="bg1"/>
              </a:solidFill>
            </a:endParaRPr>
          </a:p>
        </p:txBody>
      </p:sp>
      <p:sp>
        <p:nvSpPr>
          <p:cNvPr id="3" name="TextBox 2"/>
          <p:cNvSpPr txBox="1"/>
          <p:nvPr/>
        </p:nvSpPr>
        <p:spPr>
          <a:xfrm>
            <a:off x="3505200" y="2209800"/>
            <a:ext cx="4648200" cy="3693319"/>
          </a:xfrm>
          <a:prstGeom prst="rect">
            <a:avLst/>
          </a:prstGeom>
          <a:noFill/>
        </p:spPr>
        <p:txBody>
          <a:bodyPr wrap="square" rtlCol="0">
            <a:spAutoFit/>
          </a:bodyPr>
          <a:lstStyle/>
          <a:p>
            <a:pPr marL="285750" indent="-285750">
              <a:buFont typeface="Wingdings" pitchFamily="2" charset="2"/>
              <a:buChar char="q"/>
            </a:pPr>
            <a:r>
              <a:rPr lang="en-US" dirty="0" smtClean="0">
                <a:solidFill>
                  <a:schemeClr val="bg1"/>
                </a:solidFill>
                <a:latin typeface="Arial Black" pitchFamily="34" charset="0"/>
              </a:rPr>
              <a:t>Student Information </a:t>
            </a:r>
            <a:r>
              <a:rPr lang="en-US" dirty="0" err="1" smtClean="0">
                <a:solidFill>
                  <a:schemeClr val="bg1"/>
                </a:solidFill>
                <a:latin typeface="Arial Black" pitchFamily="34" charset="0"/>
              </a:rPr>
              <a:t>ChatBot</a:t>
            </a:r>
            <a:r>
              <a:rPr lang="en-US" dirty="0" smtClean="0">
                <a:solidFill>
                  <a:schemeClr val="bg1"/>
                </a:solidFill>
                <a:latin typeface="Arial Black" pitchFamily="34" charset="0"/>
              </a:rPr>
              <a:t> System is a AI Enabled Chatbot.</a:t>
            </a:r>
          </a:p>
          <a:p>
            <a:pPr marL="285750" indent="-285750">
              <a:buFont typeface="Wingdings" pitchFamily="2" charset="2"/>
              <a:buChar char="q"/>
            </a:pPr>
            <a:endParaRPr lang="en-US" dirty="0" smtClean="0">
              <a:solidFill>
                <a:schemeClr val="bg1"/>
              </a:solidFill>
              <a:latin typeface="Arial Black" pitchFamily="34" charset="0"/>
            </a:endParaRPr>
          </a:p>
          <a:p>
            <a:pPr marL="285750" indent="-285750">
              <a:buFont typeface="Wingdings" pitchFamily="2" charset="2"/>
              <a:buChar char="q"/>
            </a:pPr>
            <a:r>
              <a:rPr lang="en-US" dirty="0" smtClean="0">
                <a:solidFill>
                  <a:schemeClr val="bg1"/>
                </a:solidFill>
                <a:latin typeface="Arial Black" pitchFamily="34" charset="0"/>
              </a:rPr>
              <a:t>It can be used to solve various challenges or issues faced by  a Educational Institute.</a:t>
            </a:r>
          </a:p>
          <a:p>
            <a:pPr marL="285750" indent="-285750">
              <a:buFont typeface="Wingdings" pitchFamily="2" charset="2"/>
              <a:buChar char="q"/>
            </a:pPr>
            <a:endParaRPr lang="en-US" dirty="0" smtClean="0">
              <a:solidFill>
                <a:schemeClr val="bg1"/>
              </a:solidFill>
              <a:latin typeface="Arial Black" pitchFamily="34" charset="0"/>
            </a:endParaRPr>
          </a:p>
          <a:p>
            <a:pPr marL="285750" indent="-285750">
              <a:buFont typeface="Wingdings" pitchFamily="2" charset="2"/>
              <a:buChar char="q"/>
            </a:pPr>
            <a:r>
              <a:rPr lang="en-US" b="1" u="sng" dirty="0" smtClean="0">
                <a:solidFill>
                  <a:schemeClr val="bg1"/>
                </a:solidFill>
                <a:latin typeface="Arial Black" pitchFamily="34" charset="0"/>
              </a:rPr>
              <a:t>Features:</a:t>
            </a:r>
          </a:p>
          <a:p>
            <a:endParaRPr lang="en-US" b="1" u="sng" dirty="0" smtClean="0">
              <a:solidFill>
                <a:schemeClr val="bg1"/>
              </a:solidFill>
              <a:latin typeface="Arial Black" pitchFamily="34" charset="0"/>
            </a:endParaRPr>
          </a:p>
          <a:p>
            <a:pPr algn="ctr"/>
            <a:r>
              <a:rPr lang="en-US" dirty="0" smtClean="0">
                <a:solidFill>
                  <a:schemeClr val="bg1"/>
                </a:solidFill>
                <a:latin typeface="Arial Black" pitchFamily="34" charset="0"/>
              </a:rPr>
              <a:t>A GUI having Voice Based</a:t>
            </a:r>
          </a:p>
          <a:p>
            <a:pPr algn="ctr"/>
            <a:r>
              <a:rPr lang="en-US" dirty="0" smtClean="0">
                <a:solidFill>
                  <a:schemeClr val="bg1"/>
                </a:solidFill>
                <a:latin typeface="Arial Black" pitchFamily="34" charset="0"/>
              </a:rPr>
              <a:t>Interface.</a:t>
            </a:r>
          </a:p>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473178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8229600" cy="1143000"/>
          </a:xfrm>
        </p:spPr>
        <p:txBody>
          <a:bodyPr>
            <a:normAutofit/>
          </a:bodyPr>
          <a:lstStyle/>
          <a:p>
            <a:r>
              <a:rPr lang="en-US" sz="3600" u="sng" dirty="0" smtClean="0">
                <a:solidFill>
                  <a:schemeClr val="bg1"/>
                </a:solidFill>
              </a:rPr>
              <a:t>Technology Used </a:t>
            </a:r>
            <a:endParaRPr lang="en-US" sz="3600" u="sng" dirty="0">
              <a:solidFill>
                <a:schemeClr val="bg1"/>
              </a:solidFill>
            </a:endParaRPr>
          </a:p>
        </p:txBody>
      </p:sp>
      <p:sp>
        <p:nvSpPr>
          <p:cNvPr id="3" name="TextBox 2"/>
          <p:cNvSpPr txBox="1"/>
          <p:nvPr/>
        </p:nvSpPr>
        <p:spPr>
          <a:xfrm>
            <a:off x="3200400" y="1981200"/>
            <a:ext cx="5715000" cy="4708981"/>
          </a:xfrm>
          <a:prstGeom prst="rect">
            <a:avLst/>
          </a:prstGeom>
          <a:noFill/>
        </p:spPr>
        <p:txBody>
          <a:bodyPr wrap="square" rtlCol="0">
            <a:spAutoFit/>
          </a:bodyPr>
          <a:lstStyle/>
          <a:p>
            <a:pPr marL="342900" indent="-342900">
              <a:buFont typeface="Wingdings" pitchFamily="2" charset="2"/>
              <a:buChar char="q"/>
            </a:pPr>
            <a:r>
              <a:rPr lang="en-US" sz="2400" b="1" u="sng" dirty="0" smtClean="0">
                <a:solidFill>
                  <a:schemeClr val="bg1"/>
                </a:solidFill>
                <a:latin typeface="Arial Black" pitchFamily="34" charset="0"/>
              </a:rPr>
              <a:t> Technology Used:</a:t>
            </a:r>
          </a:p>
          <a:p>
            <a:endParaRPr lang="en-US" sz="2400" dirty="0" smtClean="0">
              <a:solidFill>
                <a:schemeClr val="bg1"/>
              </a:solidFill>
              <a:latin typeface="Arial Black" pitchFamily="34" charset="0"/>
            </a:endParaRPr>
          </a:p>
          <a:p>
            <a:r>
              <a:rPr lang="en-US" sz="2400" dirty="0" smtClean="0">
                <a:solidFill>
                  <a:schemeClr val="bg1"/>
                </a:solidFill>
                <a:latin typeface="Arial Black" pitchFamily="34" charset="0"/>
              </a:rPr>
              <a:t>Completely Based on Python.</a:t>
            </a:r>
          </a:p>
          <a:p>
            <a:endParaRPr lang="en-US" sz="2400" dirty="0">
              <a:solidFill>
                <a:schemeClr val="bg1"/>
              </a:solidFill>
              <a:latin typeface="Arial Black" pitchFamily="34" charset="0"/>
            </a:endParaRPr>
          </a:p>
          <a:p>
            <a:pPr marL="342900" indent="-342900">
              <a:buFont typeface="Wingdings" pitchFamily="2" charset="2"/>
              <a:buChar char="q"/>
            </a:pPr>
            <a:r>
              <a:rPr lang="en-US" sz="2400" b="1" u="sng" dirty="0" smtClean="0">
                <a:solidFill>
                  <a:schemeClr val="bg1"/>
                </a:solidFill>
                <a:latin typeface="Arial Black" pitchFamily="34" charset="0"/>
              </a:rPr>
              <a:t> Python Libraries Used:</a:t>
            </a:r>
          </a:p>
          <a:p>
            <a:endParaRPr lang="en-US" sz="2400" dirty="0" smtClean="0">
              <a:solidFill>
                <a:schemeClr val="bg1"/>
              </a:solidFill>
              <a:latin typeface="Arial Black" pitchFamily="34" charset="0"/>
            </a:endParaRPr>
          </a:p>
          <a:p>
            <a:pPr marL="342900" indent="-342900">
              <a:buFont typeface="Wingdings" pitchFamily="2" charset="2"/>
              <a:buChar char="Ø"/>
            </a:pPr>
            <a:r>
              <a:rPr lang="en-US" sz="2400" dirty="0" err="1" smtClean="0">
                <a:solidFill>
                  <a:schemeClr val="bg1"/>
                </a:solidFill>
                <a:latin typeface="Arial Black" pitchFamily="34" charset="0"/>
              </a:rPr>
              <a:t>ChatterBot</a:t>
            </a:r>
            <a:endParaRPr lang="en-US" sz="2400" dirty="0" smtClean="0">
              <a:solidFill>
                <a:schemeClr val="bg1"/>
              </a:solidFill>
              <a:latin typeface="Arial Black" pitchFamily="34" charset="0"/>
            </a:endParaRPr>
          </a:p>
          <a:p>
            <a:pPr marL="342900" indent="-342900">
              <a:buFont typeface="Wingdings" pitchFamily="2" charset="2"/>
              <a:buChar char="Ø"/>
            </a:pPr>
            <a:r>
              <a:rPr lang="en-US" sz="2400" dirty="0" smtClean="0">
                <a:solidFill>
                  <a:schemeClr val="bg1"/>
                </a:solidFill>
                <a:latin typeface="Arial Black" pitchFamily="34" charset="0"/>
              </a:rPr>
              <a:t>Pyttsx3</a:t>
            </a:r>
          </a:p>
          <a:p>
            <a:pPr marL="342900" indent="-342900">
              <a:buFont typeface="Wingdings" pitchFamily="2" charset="2"/>
              <a:buChar char="Ø"/>
            </a:pPr>
            <a:r>
              <a:rPr lang="en-US" sz="2400" dirty="0" smtClean="0">
                <a:solidFill>
                  <a:schemeClr val="bg1"/>
                </a:solidFill>
                <a:latin typeface="Arial Black" pitchFamily="34" charset="0"/>
              </a:rPr>
              <a:t>Speech Recognition</a:t>
            </a:r>
          </a:p>
          <a:p>
            <a:pPr marL="342900" indent="-342900">
              <a:buFont typeface="Wingdings" pitchFamily="2" charset="2"/>
              <a:buChar char="Ø"/>
            </a:pPr>
            <a:r>
              <a:rPr lang="en-US" sz="2400" dirty="0" err="1" smtClean="0">
                <a:solidFill>
                  <a:schemeClr val="bg1"/>
                </a:solidFill>
                <a:latin typeface="Arial Black" pitchFamily="34" charset="0"/>
              </a:rPr>
              <a:t>Tkinter</a:t>
            </a:r>
            <a:endParaRPr lang="en-US" sz="2400" dirty="0" smtClean="0">
              <a:solidFill>
                <a:schemeClr val="bg1"/>
              </a:solidFill>
              <a:latin typeface="Arial Black" pitchFamily="34" charset="0"/>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3157442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1210</TotalTime>
  <Words>1370</Words>
  <Application>Microsoft Office PowerPoint</Application>
  <PresentationFormat>On-screen Show (4:3)</PresentationFormat>
  <Paragraphs>247</Paragraphs>
  <Slides>22</Slides>
  <Notes>0</Notes>
  <HiddenSlides>0</HiddenSlides>
  <MMClips>1</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  A Project Based  On  Artificial Intelligence  </vt:lpstr>
      <vt:lpstr>Student Information Chatbot System</vt:lpstr>
      <vt:lpstr>What is AI?</vt:lpstr>
      <vt:lpstr>Understand ChatBot  </vt:lpstr>
      <vt:lpstr>How a ChatBot Works</vt:lpstr>
      <vt:lpstr>PowerPoint Presentation</vt:lpstr>
      <vt:lpstr>About Project -</vt:lpstr>
      <vt:lpstr>Technology Used </vt:lpstr>
      <vt:lpstr>Know These Libraries</vt:lpstr>
      <vt:lpstr>PowerPoint Presentation</vt:lpstr>
      <vt:lpstr>PowerPoint Presentation</vt:lpstr>
      <vt:lpstr>PowerPoint Presentation</vt:lpstr>
      <vt:lpstr>Let’s Start With Code</vt:lpstr>
      <vt:lpstr>PowerPoint Presentation</vt:lpstr>
      <vt:lpstr>PowerPoint Presentation</vt:lpstr>
      <vt:lpstr>PowerPoint Presentation</vt:lpstr>
      <vt:lpstr>PowerPoint Presentation</vt:lpstr>
      <vt:lpstr>Stufo is Ready…</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Artifical Intelligence</dc:title>
  <dc:creator>user</dc:creator>
  <cp:lastModifiedBy>user</cp:lastModifiedBy>
  <cp:revision>37</cp:revision>
  <dcterms:created xsi:type="dcterms:W3CDTF">2020-11-28T10:01:34Z</dcterms:created>
  <dcterms:modified xsi:type="dcterms:W3CDTF">2020-11-30T02:44:25Z</dcterms:modified>
</cp:coreProperties>
</file>